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378" r:id="rId2"/>
    <p:sldId id="349" r:id="rId3"/>
    <p:sldId id="343" r:id="rId4"/>
    <p:sldId id="264" r:id="rId5"/>
    <p:sldId id="381" r:id="rId6"/>
    <p:sldId id="382" r:id="rId7"/>
    <p:sldId id="260" r:id="rId8"/>
    <p:sldId id="288" r:id="rId9"/>
    <p:sldId id="289" r:id="rId10"/>
    <p:sldId id="290" r:id="rId11"/>
    <p:sldId id="384" r:id="rId12"/>
    <p:sldId id="388" r:id="rId13"/>
    <p:sldId id="350" r:id="rId14"/>
    <p:sldId id="385" r:id="rId15"/>
    <p:sldId id="386" r:id="rId16"/>
    <p:sldId id="387" r:id="rId17"/>
    <p:sldId id="389" r:id="rId18"/>
    <p:sldId id="270" r:id="rId19"/>
    <p:sldId id="38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EAFE11-CE87-4792-9976-BF42F0D80327}" type="datetimeFigureOut">
              <a:rPr lang="en-US" smtClean="0"/>
              <a:t>7/17/2018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EAAD1D-7476-4083-83C7-6FDF1BFA5DAC}" type="slidenum">
              <a:rPr lang="en-US" smtClean="0"/>
              <a:t>‹#›</a:t>
            </a:fld>
            <a:endParaRPr lang="en-US"/>
          </a:p>
        </p:txBody>
      </p:sp>
    </p:spTree>
    <p:extLst>
      <p:ext uri="{BB962C8B-B14F-4D97-AF65-F5344CB8AC3E}">
        <p14:creationId xmlns:p14="http://schemas.microsoft.com/office/powerpoint/2010/main" val="2278272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5CF4E-7CED-4FE6-84AC-CA56335393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3D1111F-09F0-4320-9AC1-E54AC479BA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637A28A-B226-453F-800E-E90B86F80E5D}"/>
              </a:ext>
            </a:extLst>
          </p:cNvPr>
          <p:cNvSpPr>
            <a:spLocks noGrp="1"/>
          </p:cNvSpPr>
          <p:nvPr>
            <p:ph type="dt" sz="half" idx="10"/>
          </p:nvPr>
        </p:nvSpPr>
        <p:spPr/>
        <p:txBody>
          <a:bodyPr/>
          <a:lstStyle/>
          <a:p>
            <a:fld id="{DCC2435C-ED0C-4680-8813-67F3C5A0AA58}" type="datetime1">
              <a:rPr lang="en-US" smtClean="0"/>
              <a:t>7/17/2018</a:t>
            </a:fld>
            <a:endParaRPr lang="en-US"/>
          </a:p>
        </p:txBody>
      </p:sp>
      <p:sp>
        <p:nvSpPr>
          <p:cNvPr id="5" name="Footer Placeholder 4">
            <a:extLst>
              <a:ext uri="{FF2B5EF4-FFF2-40B4-BE49-F238E27FC236}">
                <a16:creationId xmlns:a16="http://schemas.microsoft.com/office/drawing/2014/main" id="{979EB66C-548E-4DBC-B464-8F33663EA8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F75116-91B4-4EF7-9E29-8DA7F804AE24}"/>
              </a:ext>
            </a:extLst>
          </p:cNvPr>
          <p:cNvSpPr>
            <a:spLocks noGrp="1"/>
          </p:cNvSpPr>
          <p:nvPr>
            <p:ph type="sldNum" sz="quarter" idx="12"/>
          </p:nvPr>
        </p:nvSpPr>
        <p:spPr/>
        <p:txBody>
          <a:bodyPr/>
          <a:lstStyle/>
          <a:p>
            <a:fld id="{FC3A0966-12FC-4C11-8C70-68AE8AA30F90}" type="slidenum">
              <a:rPr lang="en-US" smtClean="0"/>
              <a:t>‹#›</a:t>
            </a:fld>
            <a:endParaRPr lang="en-US"/>
          </a:p>
        </p:txBody>
      </p:sp>
    </p:spTree>
    <p:extLst>
      <p:ext uri="{BB962C8B-B14F-4D97-AF65-F5344CB8AC3E}">
        <p14:creationId xmlns:p14="http://schemas.microsoft.com/office/powerpoint/2010/main" val="2481278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BF093-70DE-4264-9103-D6AB91C04EC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8136A52-82A7-4052-A953-7B8AD885C55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8BA885-A018-46B5-BDD5-4A8AA8E7B766}"/>
              </a:ext>
            </a:extLst>
          </p:cNvPr>
          <p:cNvSpPr>
            <a:spLocks noGrp="1"/>
          </p:cNvSpPr>
          <p:nvPr>
            <p:ph type="dt" sz="half" idx="10"/>
          </p:nvPr>
        </p:nvSpPr>
        <p:spPr/>
        <p:txBody>
          <a:bodyPr/>
          <a:lstStyle/>
          <a:p>
            <a:fld id="{85D5B90D-8345-453C-A6E5-341B1294DC9C}" type="datetime1">
              <a:rPr lang="en-US" smtClean="0"/>
              <a:t>7/17/2018</a:t>
            </a:fld>
            <a:endParaRPr lang="en-US"/>
          </a:p>
        </p:txBody>
      </p:sp>
      <p:sp>
        <p:nvSpPr>
          <p:cNvPr id="5" name="Footer Placeholder 4">
            <a:extLst>
              <a:ext uri="{FF2B5EF4-FFF2-40B4-BE49-F238E27FC236}">
                <a16:creationId xmlns:a16="http://schemas.microsoft.com/office/drawing/2014/main" id="{9856770A-B9F8-4BD2-BD2F-DECFAF4E6B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720B48-9BBC-4749-A867-F2C2CC290C68}"/>
              </a:ext>
            </a:extLst>
          </p:cNvPr>
          <p:cNvSpPr>
            <a:spLocks noGrp="1"/>
          </p:cNvSpPr>
          <p:nvPr>
            <p:ph type="sldNum" sz="quarter" idx="12"/>
          </p:nvPr>
        </p:nvSpPr>
        <p:spPr/>
        <p:txBody>
          <a:bodyPr/>
          <a:lstStyle/>
          <a:p>
            <a:fld id="{FC3A0966-12FC-4C11-8C70-68AE8AA30F90}" type="slidenum">
              <a:rPr lang="en-US" smtClean="0"/>
              <a:t>‹#›</a:t>
            </a:fld>
            <a:endParaRPr lang="en-US"/>
          </a:p>
        </p:txBody>
      </p:sp>
    </p:spTree>
    <p:extLst>
      <p:ext uri="{BB962C8B-B14F-4D97-AF65-F5344CB8AC3E}">
        <p14:creationId xmlns:p14="http://schemas.microsoft.com/office/powerpoint/2010/main" val="4208718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3C493D-F4D9-4554-A36C-B10AD64FFC7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5CCB288-4F4A-4A4E-9627-32A42E81D07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34A9B8-6A7C-468D-8347-EE6087EDDEFA}"/>
              </a:ext>
            </a:extLst>
          </p:cNvPr>
          <p:cNvSpPr>
            <a:spLocks noGrp="1"/>
          </p:cNvSpPr>
          <p:nvPr>
            <p:ph type="dt" sz="half" idx="10"/>
          </p:nvPr>
        </p:nvSpPr>
        <p:spPr/>
        <p:txBody>
          <a:bodyPr/>
          <a:lstStyle/>
          <a:p>
            <a:fld id="{FE1B9257-FA5E-45CF-8522-7B65C8BF1F14}" type="datetime1">
              <a:rPr lang="en-US" smtClean="0"/>
              <a:t>7/17/2018</a:t>
            </a:fld>
            <a:endParaRPr lang="en-US"/>
          </a:p>
        </p:txBody>
      </p:sp>
      <p:sp>
        <p:nvSpPr>
          <p:cNvPr id="5" name="Footer Placeholder 4">
            <a:extLst>
              <a:ext uri="{FF2B5EF4-FFF2-40B4-BE49-F238E27FC236}">
                <a16:creationId xmlns:a16="http://schemas.microsoft.com/office/drawing/2014/main" id="{64541B4F-07A5-4535-897B-183630F935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C3C250-3B4B-44B7-80B3-DB30D07A1BCA}"/>
              </a:ext>
            </a:extLst>
          </p:cNvPr>
          <p:cNvSpPr>
            <a:spLocks noGrp="1"/>
          </p:cNvSpPr>
          <p:nvPr>
            <p:ph type="sldNum" sz="quarter" idx="12"/>
          </p:nvPr>
        </p:nvSpPr>
        <p:spPr/>
        <p:txBody>
          <a:bodyPr/>
          <a:lstStyle/>
          <a:p>
            <a:fld id="{FC3A0966-12FC-4C11-8C70-68AE8AA30F90}" type="slidenum">
              <a:rPr lang="en-US" smtClean="0"/>
              <a:t>‹#›</a:t>
            </a:fld>
            <a:endParaRPr lang="en-US"/>
          </a:p>
        </p:txBody>
      </p:sp>
    </p:spTree>
    <p:extLst>
      <p:ext uri="{BB962C8B-B14F-4D97-AF65-F5344CB8AC3E}">
        <p14:creationId xmlns:p14="http://schemas.microsoft.com/office/powerpoint/2010/main" val="3277459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B44C6-7896-49A4-8067-CDFC02BFED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36C406-99F4-4431-B500-31A78CB5FC2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F1A8E7-F265-4ABB-9EF7-7E02F60752F1}"/>
              </a:ext>
            </a:extLst>
          </p:cNvPr>
          <p:cNvSpPr>
            <a:spLocks noGrp="1"/>
          </p:cNvSpPr>
          <p:nvPr>
            <p:ph type="dt" sz="half" idx="10"/>
          </p:nvPr>
        </p:nvSpPr>
        <p:spPr/>
        <p:txBody>
          <a:bodyPr/>
          <a:lstStyle/>
          <a:p>
            <a:fld id="{592A495E-BE4E-476D-BC94-64F798A896EB}" type="datetime1">
              <a:rPr lang="en-US" smtClean="0"/>
              <a:t>7/17/2018</a:t>
            </a:fld>
            <a:endParaRPr lang="en-US"/>
          </a:p>
        </p:txBody>
      </p:sp>
      <p:sp>
        <p:nvSpPr>
          <p:cNvPr id="5" name="Footer Placeholder 4">
            <a:extLst>
              <a:ext uri="{FF2B5EF4-FFF2-40B4-BE49-F238E27FC236}">
                <a16:creationId xmlns:a16="http://schemas.microsoft.com/office/drawing/2014/main" id="{42D4BCC0-37B6-4E41-B321-7F5A31A5CD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2EDBF2-A49D-4999-A2C3-89593F72539E}"/>
              </a:ext>
            </a:extLst>
          </p:cNvPr>
          <p:cNvSpPr>
            <a:spLocks noGrp="1"/>
          </p:cNvSpPr>
          <p:nvPr>
            <p:ph type="sldNum" sz="quarter" idx="12"/>
          </p:nvPr>
        </p:nvSpPr>
        <p:spPr/>
        <p:txBody>
          <a:bodyPr/>
          <a:lstStyle/>
          <a:p>
            <a:fld id="{FC3A0966-12FC-4C11-8C70-68AE8AA30F90}" type="slidenum">
              <a:rPr lang="en-US" smtClean="0"/>
              <a:t>‹#›</a:t>
            </a:fld>
            <a:endParaRPr lang="en-US"/>
          </a:p>
        </p:txBody>
      </p:sp>
    </p:spTree>
    <p:extLst>
      <p:ext uri="{BB962C8B-B14F-4D97-AF65-F5344CB8AC3E}">
        <p14:creationId xmlns:p14="http://schemas.microsoft.com/office/powerpoint/2010/main" val="2847995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EC2E8-F6E8-489C-9FED-23E148D9146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2016719-5EDF-436C-99C7-8E9E182182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CBA4C65-2D6F-4A5B-A0C7-3F2DFACC6142}"/>
              </a:ext>
            </a:extLst>
          </p:cNvPr>
          <p:cNvSpPr>
            <a:spLocks noGrp="1"/>
          </p:cNvSpPr>
          <p:nvPr>
            <p:ph type="dt" sz="half" idx="10"/>
          </p:nvPr>
        </p:nvSpPr>
        <p:spPr/>
        <p:txBody>
          <a:bodyPr/>
          <a:lstStyle/>
          <a:p>
            <a:fld id="{121EAFF4-2696-4D20-B6FA-60DBB6877E05}" type="datetime1">
              <a:rPr lang="en-US" smtClean="0"/>
              <a:t>7/17/2018</a:t>
            </a:fld>
            <a:endParaRPr lang="en-US"/>
          </a:p>
        </p:txBody>
      </p:sp>
      <p:sp>
        <p:nvSpPr>
          <p:cNvPr id="5" name="Footer Placeholder 4">
            <a:extLst>
              <a:ext uri="{FF2B5EF4-FFF2-40B4-BE49-F238E27FC236}">
                <a16:creationId xmlns:a16="http://schemas.microsoft.com/office/drawing/2014/main" id="{51BCE7A0-BBFA-4ACE-AFED-76A0B6BBFD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5DB9D7-C10D-4C2A-BB6C-BC1C9A430939}"/>
              </a:ext>
            </a:extLst>
          </p:cNvPr>
          <p:cNvSpPr>
            <a:spLocks noGrp="1"/>
          </p:cNvSpPr>
          <p:nvPr>
            <p:ph type="sldNum" sz="quarter" idx="12"/>
          </p:nvPr>
        </p:nvSpPr>
        <p:spPr/>
        <p:txBody>
          <a:bodyPr/>
          <a:lstStyle/>
          <a:p>
            <a:fld id="{FC3A0966-12FC-4C11-8C70-68AE8AA30F90}" type="slidenum">
              <a:rPr lang="en-US" smtClean="0"/>
              <a:t>‹#›</a:t>
            </a:fld>
            <a:endParaRPr lang="en-US"/>
          </a:p>
        </p:txBody>
      </p:sp>
    </p:spTree>
    <p:extLst>
      <p:ext uri="{BB962C8B-B14F-4D97-AF65-F5344CB8AC3E}">
        <p14:creationId xmlns:p14="http://schemas.microsoft.com/office/powerpoint/2010/main" val="2276467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677A2-ED28-492E-B020-96A668DD61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66104C-AFF4-45F5-B16C-C8ACE676DAC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D53EA9C-6D9D-411E-BBE7-6FF49AABAA1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CAFBBE6-6169-426D-AD7E-A2AA3D1A0FE3}"/>
              </a:ext>
            </a:extLst>
          </p:cNvPr>
          <p:cNvSpPr>
            <a:spLocks noGrp="1"/>
          </p:cNvSpPr>
          <p:nvPr>
            <p:ph type="dt" sz="half" idx="10"/>
          </p:nvPr>
        </p:nvSpPr>
        <p:spPr/>
        <p:txBody>
          <a:bodyPr/>
          <a:lstStyle/>
          <a:p>
            <a:fld id="{6335DF5F-0FAF-4665-8486-0743491E4BB2}" type="datetime1">
              <a:rPr lang="en-US" smtClean="0"/>
              <a:t>7/17/2018</a:t>
            </a:fld>
            <a:endParaRPr lang="en-US"/>
          </a:p>
        </p:txBody>
      </p:sp>
      <p:sp>
        <p:nvSpPr>
          <p:cNvPr id="6" name="Footer Placeholder 5">
            <a:extLst>
              <a:ext uri="{FF2B5EF4-FFF2-40B4-BE49-F238E27FC236}">
                <a16:creationId xmlns:a16="http://schemas.microsoft.com/office/drawing/2014/main" id="{422A2CD8-F804-4905-A720-7C94D8F70D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433EBE-9153-4AA5-A089-162C9B8CCE44}"/>
              </a:ext>
            </a:extLst>
          </p:cNvPr>
          <p:cNvSpPr>
            <a:spLocks noGrp="1"/>
          </p:cNvSpPr>
          <p:nvPr>
            <p:ph type="sldNum" sz="quarter" idx="12"/>
          </p:nvPr>
        </p:nvSpPr>
        <p:spPr/>
        <p:txBody>
          <a:bodyPr/>
          <a:lstStyle/>
          <a:p>
            <a:fld id="{FC3A0966-12FC-4C11-8C70-68AE8AA30F90}" type="slidenum">
              <a:rPr lang="en-US" smtClean="0"/>
              <a:t>‹#›</a:t>
            </a:fld>
            <a:endParaRPr lang="en-US"/>
          </a:p>
        </p:txBody>
      </p:sp>
    </p:spTree>
    <p:extLst>
      <p:ext uri="{BB962C8B-B14F-4D97-AF65-F5344CB8AC3E}">
        <p14:creationId xmlns:p14="http://schemas.microsoft.com/office/powerpoint/2010/main" val="2142119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7A2E3-C89A-4B3A-BD3A-7DFCB1660B7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6009EAF-0F04-4AF3-A4DE-4039680023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53023A8-D798-42CF-8917-6C576835D4D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19536B8-0741-4D6D-8A0E-E7E3A594CF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0FDBD63-1826-4DC3-8D99-9B2F358FD7A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F72BBEB-4EB6-4BFE-AEFB-D24171CBF01D}"/>
              </a:ext>
            </a:extLst>
          </p:cNvPr>
          <p:cNvSpPr>
            <a:spLocks noGrp="1"/>
          </p:cNvSpPr>
          <p:nvPr>
            <p:ph type="dt" sz="half" idx="10"/>
          </p:nvPr>
        </p:nvSpPr>
        <p:spPr/>
        <p:txBody>
          <a:bodyPr/>
          <a:lstStyle/>
          <a:p>
            <a:fld id="{5BE65360-298E-426A-8108-644B3ABAE367}" type="datetime1">
              <a:rPr lang="en-US" smtClean="0"/>
              <a:t>7/17/2018</a:t>
            </a:fld>
            <a:endParaRPr lang="en-US"/>
          </a:p>
        </p:txBody>
      </p:sp>
      <p:sp>
        <p:nvSpPr>
          <p:cNvPr id="8" name="Footer Placeholder 7">
            <a:extLst>
              <a:ext uri="{FF2B5EF4-FFF2-40B4-BE49-F238E27FC236}">
                <a16:creationId xmlns:a16="http://schemas.microsoft.com/office/drawing/2014/main" id="{9F8E9554-0818-46CE-9EBD-FFE207A497B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3CA251-0A23-42F1-A861-B37726750209}"/>
              </a:ext>
            </a:extLst>
          </p:cNvPr>
          <p:cNvSpPr>
            <a:spLocks noGrp="1"/>
          </p:cNvSpPr>
          <p:nvPr>
            <p:ph type="sldNum" sz="quarter" idx="12"/>
          </p:nvPr>
        </p:nvSpPr>
        <p:spPr/>
        <p:txBody>
          <a:bodyPr/>
          <a:lstStyle/>
          <a:p>
            <a:fld id="{FC3A0966-12FC-4C11-8C70-68AE8AA30F90}" type="slidenum">
              <a:rPr lang="en-US" smtClean="0"/>
              <a:t>‹#›</a:t>
            </a:fld>
            <a:endParaRPr lang="en-US"/>
          </a:p>
        </p:txBody>
      </p:sp>
    </p:spTree>
    <p:extLst>
      <p:ext uri="{BB962C8B-B14F-4D97-AF65-F5344CB8AC3E}">
        <p14:creationId xmlns:p14="http://schemas.microsoft.com/office/powerpoint/2010/main" val="2232919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F568B-DDBD-40E7-9CD4-98E5B1C7B78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ECAFA19-47B7-4D51-879E-058DB14FE50A}"/>
              </a:ext>
            </a:extLst>
          </p:cNvPr>
          <p:cNvSpPr>
            <a:spLocks noGrp="1"/>
          </p:cNvSpPr>
          <p:nvPr>
            <p:ph type="dt" sz="half" idx="10"/>
          </p:nvPr>
        </p:nvSpPr>
        <p:spPr/>
        <p:txBody>
          <a:bodyPr/>
          <a:lstStyle/>
          <a:p>
            <a:fld id="{10CC1F3E-213D-4F0D-9972-C023F01614B2}" type="datetime1">
              <a:rPr lang="en-US" smtClean="0"/>
              <a:t>7/17/2018</a:t>
            </a:fld>
            <a:endParaRPr lang="en-US"/>
          </a:p>
        </p:txBody>
      </p:sp>
      <p:sp>
        <p:nvSpPr>
          <p:cNvPr id="4" name="Footer Placeholder 3">
            <a:extLst>
              <a:ext uri="{FF2B5EF4-FFF2-40B4-BE49-F238E27FC236}">
                <a16:creationId xmlns:a16="http://schemas.microsoft.com/office/drawing/2014/main" id="{8347343B-442D-4108-A623-AB1F044B11E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8430AD9-E1EC-49BA-A5F1-4CFA880D31C0}"/>
              </a:ext>
            </a:extLst>
          </p:cNvPr>
          <p:cNvSpPr>
            <a:spLocks noGrp="1"/>
          </p:cNvSpPr>
          <p:nvPr>
            <p:ph type="sldNum" sz="quarter" idx="12"/>
          </p:nvPr>
        </p:nvSpPr>
        <p:spPr/>
        <p:txBody>
          <a:bodyPr/>
          <a:lstStyle/>
          <a:p>
            <a:fld id="{FC3A0966-12FC-4C11-8C70-68AE8AA30F90}" type="slidenum">
              <a:rPr lang="en-US" smtClean="0"/>
              <a:t>‹#›</a:t>
            </a:fld>
            <a:endParaRPr lang="en-US"/>
          </a:p>
        </p:txBody>
      </p:sp>
    </p:spTree>
    <p:extLst>
      <p:ext uri="{BB962C8B-B14F-4D97-AF65-F5344CB8AC3E}">
        <p14:creationId xmlns:p14="http://schemas.microsoft.com/office/powerpoint/2010/main" val="1868215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5C5256-F8E3-42AA-8578-4163BFD0A412}"/>
              </a:ext>
            </a:extLst>
          </p:cNvPr>
          <p:cNvSpPr>
            <a:spLocks noGrp="1"/>
          </p:cNvSpPr>
          <p:nvPr>
            <p:ph type="dt" sz="half" idx="10"/>
          </p:nvPr>
        </p:nvSpPr>
        <p:spPr/>
        <p:txBody>
          <a:bodyPr/>
          <a:lstStyle/>
          <a:p>
            <a:fld id="{2DFC0839-E919-4E34-9FD3-7EE02DFB8890}" type="datetime1">
              <a:rPr lang="en-US" smtClean="0"/>
              <a:t>7/17/2018</a:t>
            </a:fld>
            <a:endParaRPr lang="en-US"/>
          </a:p>
        </p:txBody>
      </p:sp>
      <p:sp>
        <p:nvSpPr>
          <p:cNvPr id="3" name="Footer Placeholder 2">
            <a:extLst>
              <a:ext uri="{FF2B5EF4-FFF2-40B4-BE49-F238E27FC236}">
                <a16:creationId xmlns:a16="http://schemas.microsoft.com/office/drawing/2014/main" id="{35A09FF3-1CDB-4F12-A04A-1298CAC4413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AB588FF-5170-4784-9EAD-EEE37E423FF3}"/>
              </a:ext>
            </a:extLst>
          </p:cNvPr>
          <p:cNvSpPr>
            <a:spLocks noGrp="1"/>
          </p:cNvSpPr>
          <p:nvPr>
            <p:ph type="sldNum" sz="quarter" idx="12"/>
          </p:nvPr>
        </p:nvSpPr>
        <p:spPr/>
        <p:txBody>
          <a:bodyPr/>
          <a:lstStyle/>
          <a:p>
            <a:fld id="{FC3A0966-12FC-4C11-8C70-68AE8AA30F90}" type="slidenum">
              <a:rPr lang="en-US" smtClean="0"/>
              <a:t>‹#›</a:t>
            </a:fld>
            <a:endParaRPr lang="en-US"/>
          </a:p>
        </p:txBody>
      </p:sp>
    </p:spTree>
    <p:extLst>
      <p:ext uri="{BB962C8B-B14F-4D97-AF65-F5344CB8AC3E}">
        <p14:creationId xmlns:p14="http://schemas.microsoft.com/office/powerpoint/2010/main" val="979266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22C5E-C260-4E48-B900-BC1F3BF8C1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DA8A58-725E-4FEE-8EC7-90C908476F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51F515D-1463-4731-BC54-DAFC7D0C75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7FF2609-8155-4C74-BE6A-0F6A58EE17B6}"/>
              </a:ext>
            </a:extLst>
          </p:cNvPr>
          <p:cNvSpPr>
            <a:spLocks noGrp="1"/>
          </p:cNvSpPr>
          <p:nvPr>
            <p:ph type="dt" sz="half" idx="10"/>
          </p:nvPr>
        </p:nvSpPr>
        <p:spPr/>
        <p:txBody>
          <a:bodyPr/>
          <a:lstStyle/>
          <a:p>
            <a:fld id="{C93B23E4-ED87-467F-818E-AE29AF45A5BE}" type="datetime1">
              <a:rPr lang="en-US" smtClean="0"/>
              <a:t>7/17/2018</a:t>
            </a:fld>
            <a:endParaRPr lang="en-US"/>
          </a:p>
        </p:txBody>
      </p:sp>
      <p:sp>
        <p:nvSpPr>
          <p:cNvPr id="6" name="Footer Placeholder 5">
            <a:extLst>
              <a:ext uri="{FF2B5EF4-FFF2-40B4-BE49-F238E27FC236}">
                <a16:creationId xmlns:a16="http://schemas.microsoft.com/office/drawing/2014/main" id="{095B1B67-623C-49C8-95F5-3A553FE5A0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88C9A1-6CA4-477C-8CDC-74F7E9111034}"/>
              </a:ext>
            </a:extLst>
          </p:cNvPr>
          <p:cNvSpPr>
            <a:spLocks noGrp="1"/>
          </p:cNvSpPr>
          <p:nvPr>
            <p:ph type="sldNum" sz="quarter" idx="12"/>
          </p:nvPr>
        </p:nvSpPr>
        <p:spPr/>
        <p:txBody>
          <a:bodyPr/>
          <a:lstStyle/>
          <a:p>
            <a:fld id="{FC3A0966-12FC-4C11-8C70-68AE8AA30F90}" type="slidenum">
              <a:rPr lang="en-US" smtClean="0"/>
              <a:t>‹#›</a:t>
            </a:fld>
            <a:endParaRPr lang="en-US"/>
          </a:p>
        </p:txBody>
      </p:sp>
    </p:spTree>
    <p:extLst>
      <p:ext uri="{BB962C8B-B14F-4D97-AF65-F5344CB8AC3E}">
        <p14:creationId xmlns:p14="http://schemas.microsoft.com/office/powerpoint/2010/main" val="538739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90267-FB88-4E26-B8EB-B9C20BE6C3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115719-DD07-495E-A0BE-28297E4262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EE44561-A20C-4F1B-A725-586E861D77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BA800DE-F26E-4AD5-961F-6338AC5543A1}"/>
              </a:ext>
            </a:extLst>
          </p:cNvPr>
          <p:cNvSpPr>
            <a:spLocks noGrp="1"/>
          </p:cNvSpPr>
          <p:nvPr>
            <p:ph type="dt" sz="half" idx="10"/>
          </p:nvPr>
        </p:nvSpPr>
        <p:spPr/>
        <p:txBody>
          <a:bodyPr/>
          <a:lstStyle/>
          <a:p>
            <a:fld id="{BAF5F4E9-BFAE-4BE3-972A-4E08BD48BAB6}" type="datetime1">
              <a:rPr lang="en-US" smtClean="0"/>
              <a:t>7/17/2018</a:t>
            </a:fld>
            <a:endParaRPr lang="en-US"/>
          </a:p>
        </p:txBody>
      </p:sp>
      <p:sp>
        <p:nvSpPr>
          <p:cNvPr id="6" name="Footer Placeholder 5">
            <a:extLst>
              <a:ext uri="{FF2B5EF4-FFF2-40B4-BE49-F238E27FC236}">
                <a16:creationId xmlns:a16="http://schemas.microsoft.com/office/drawing/2014/main" id="{879C1F09-2031-49A6-9EDD-D716869895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0CF2A6-4E20-4700-8D0F-7EB41E04FE2F}"/>
              </a:ext>
            </a:extLst>
          </p:cNvPr>
          <p:cNvSpPr>
            <a:spLocks noGrp="1"/>
          </p:cNvSpPr>
          <p:nvPr>
            <p:ph type="sldNum" sz="quarter" idx="12"/>
          </p:nvPr>
        </p:nvSpPr>
        <p:spPr/>
        <p:txBody>
          <a:bodyPr/>
          <a:lstStyle/>
          <a:p>
            <a:fld id="{FC3A0966-12FC-4C11-8C70-68AE8AA30F90}" type="slidenum">
              <a:rPr lang="en-US" smtClean="0"/>
              <a:t>‹#›</a:t>
            </a:fld>
            <a:endParaRPr lang="en-US"/>
          </a:p>
        </p:txBody>
      </p:sp>
    </p:spTree>
    <p:extLst>
      <p:ext uri="{BB962C8B-B14F-4D97-AF65-F5344CB8AC3E}">
        <p14:creationId xmlns:p14="http://schemas.microsoft.com/office/powerpoint/2010/main" val="3134459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31860D-73BE-4DF1-A117-FD6F979833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2F51772-7A77-4BBC-B873-88E0C19E2F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934FBC-EF98-453F-B4CB-815AE0EC44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CCC3EF-B2C8-4C0B-93B2-476198713B5C}" type="datetime1">
              <a:rPr lang="en-US" smtClean="0"/>
              <a:t>7/17/2018</a:t>
            </a:fld>
            <a:endParaRPr lang="en-US"/>
          </a:p>
        </p:txBody>
      </p:sp>
      <p:sp>
        <p:nvSpPr>
          <p:cNvPr id="5" name="Footer Placeholder 4">
            <a:extLst>
              <a:ext uri="{FF2B5EF4-FFF2-40B4-BE49-F238E27FC236}">
                <a16:creationId xmlns:a16="http://schemas.microsoft.com/office/drawing/2014/main" id="{9EB56F22-2211-4CF6-8660-439DE6C685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3C6E2F4-9B83-4823-A9EC-0668486B6D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3A0966-12FC-4C11-8C70-68AE8AA30F90}" type="slidenum">
              <a:rPr lang="en-US" smtClean="0"/>
              <a:t>‹#›</a:t>
            </a:fld>
            <a:endParaRPr lang="en-US"/>
          </a:p>
        </p:txBody>
      </p:sp>
    </p:spTree>
    <p:extLst>
      <p:ext uri="{BB962C8B-B14F-4D97-AF65-F5344CB8AC3E}">
        <p14:creationId xmlns:p14="http://schemas.microsoft.com/office/powerpoint/2010/main" val="1927278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8487227-8958-4E79-B61A-144BD44F8463}" type="slidenum">
              <a:rPr lang="en-US" smtClean="0"/>
              <a:pPr/>
              <a:t>1</a:t>
            </a:fld>
            <a:endParaRPr lang="en-US"/>
          </a:p>
        </p:txBody>
      </p:sp>
      <p:sp>
        <p:nvSpPr>
          <p:cNvPr id="2" name="Title 1"/>
          <p:cNvSpPr>
            <a:spLocks noGrp="1"/>
          </p:cNvSpPr>
          <p:nvPr>
            <p:ph type="ctrTitle" idx="4294967295"/>
          </p:nvPr>
        </p:nvSpPr>
        <p:spPr>
          <a:xfrm>
            <a:off x="3608112" y="3228129"/>
            <a:ext cx="4698687" cy="2052228"/>
          </a:xfrm>
        </p:spPr>
        <p:txBody>
          <a:bodyPr>
            <a:noAutofit/>
          </a:bodyPr>
          <a:lstStyle/>
          <a:p>
            <a:pPr algn="ctr"/>
            <a:r>
              <a:rPr lang="en-US" sz="4800" dirty="0"/>
              <a:t>Rocket Physics</a:t>
            </a:r>
            <a:br>
              <a:rPr lang="en-US" sz="4800" dirty="0"/>
            </a:br>
            <a:r>
              <a:rPr lang="en-US" sz="4800" dirty="0"/>
              <a:t> </a:t>
            </a:r>
            <a:r>
              <a:rPr lang="en-US" sz="4000" dirty="0">
                <a:solidFill>
                  <a:srgbClr val="0070C0"/>
                </a:solidFill>
              </a:rPr>
              <a:t>The Rocket Nozzle</a:t>
            </a:r>
          </a:p>
        </p:txBody>
      </p:sp>
      <p:sp>
        <p:nvSpPr>
          <p:cNvPr id="8" name="TextBox 7">
            <a:extLst>
              <a:ext uri="{FF2B5EF4-FFF2-40B4-BE49-F238E27FC236}">
                <a16:creationId xmlns:a16="http://schemas.microsoft.com/office/drawing/2014/main" id="{05434718-9051-4B69-B0A4-5A954E96205B}"/>
              </a:ext>
            </a:extLst>
          </p:cNvPr>
          <p:cNvSpPr txBox="1"/>
          <p:nvPr/>
        </p:nvSpPr>
        <p:spPr>
          <a:xfrm>
            <a:off x="4301836" y="5280357"/>
            <a:ext cx="3311237" cy="954107"/>
          </a:xfrm>
          <a:prstGeom prst="rect">
            <a:avLst/>
          </a:prstGeom>
          <a:noFill/>
        </p:spPr>
        <p:txBody>
          <a:bodyPr wrap="square" rtlCol="0">
            <a:spAutoFit/>
          </a:bodyPr>
          <a:lstStyle/>
          <a:p>
            <a:pPr algn="ctr"/>
            <a:r>
              <a:rPr lang="en-US" sz="2800" b="1" dirty="0" err="1"/>
              <a:t>LabRat</a:t>
            </a:r>
            <a:r>
              <a:rPr lang="en-US" sz="2800" b="1" dirty="0"/>
              <a:t> Scientific</a:t>
            </a:r>
          </a:p>
          <a:p>
            <a:pPr algn="ctr"/>
            <a:r>
              <a:rPr lang="en-US" sz="2800" b="1" dirty="0"/>
              <a:t>© 2018</a:t>
            </a:r>
          </a:p>
        </p:txBody>
      </p:sp>
      <p:pic>
        <p:nvPicPr>
          <p:cNvPr id="9" name="Picture 4" descr="http://www.aerospaceweb.org/question/propulsion/rocket/liquid-rocket.gif">
            <a:extLst>
              <a:ext uri="{FF2B5EF4-FFF2-40B4-BE49-F238E27FC236}">
                <a16:creationId xmlns:a16="http://schemas.microsoft.com/office/drawing/2014/main" id="{5D230911-8A2E-4B76-B803-6B404E99D3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9080" y="623536"/>
            <a:ext cx="6053837" cy="24719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2827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p:cNvGrpSpPr/>
          <p:nvPr/>
        </p:nvGrpSpPr>
        <p:grpSpPr>
          <a:xfrm>
            <a:off x="2339990" y="1140823"/>
            <a:ext cx="3359967" cy="3528390"/>
            <a:chOff x="815989" y="1412776"/>
            <a:chExt cx="3359967" cy="3528390"/>
          </a:xfrm>
        </p:grpSpPr>
        <p:sp>
          <p:nvSpPr>
            <p:cNvPr id="8" name="Rectangle 7"/>
            <p:cNvSpPr/>
            <p:nvPr/>
          </p:nvSpPr>
          <p:spPr>
            <a:xfrm>
              <a:off x="815989" y="2240866"/>
              <a:ext cx="3359967" cy="27003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935596" y="1412776"/>
              <a:ext cx="2304256" cy="369332"/>
            </a:xfrm>
            <a:prstGeom prst="rect">
              <a:avLst/>
            </a:prstGeom>
            <a:noFill/>
          </p:spPr>
          <p:txBody>
            <a:bodyPr wrap="square" rtlCol="0">
              <a:spAutoFit/>
            </a:bodyPr>
            <a:lstStyle/>
            <a:p>
              <a:r>
                <a:rPr lang="en-US" dirty="0"/>
                <a:t>Combustion Chamber</a:t>
              </a:r>
            </a:p>
          </p:txBody>
        </p:sp>
        <p:cxnSp>
          <p:nvCxnSpPr>
            <p:cNvPr id="9" name="Straight Connector 8"/>
            <p:cNvCxnSpPr>
              <a:stCxn id="2" idx="2"/>
            </p:cNvCxnSpPr>
            <p:nvPr/>
          </p:nvCxnSpPr>
          <p:spPr>
            <a:xfrm>
              <a:off x="2087724" y="1782108"/>
              <a:ext cx="216024" cy="710786"/>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a:xfrm>
            <a:off x="5019459" y="944725"/>
            <a:ext cx="2736304" cy="3652481"/>
            <a:chOff x="3495459" y="1216677"/>
            <a:chExt cx="2736304" cy="3652481"/>
          </a:xfrm>
        </p:grpSpPr>
        <p:sp>
          <p:nvSpPr>
            <p:cNvPr id="7" name="Trapezoid 6"/>
            <p:cNvSpPr/>
            <p:nvPr/>
          </p:nvSpPr>
          <p:spPr>
            <a:xfrm rot="5400000">
              <a:off x="3365561" y="3134864"/>
              <a:ext cx="2592288" cy="876300"/>
            </a:xfrm>
            <a:prstGeom prst="trapezoid">
              <a:avLst>
                <a:gd name="adj" fmla="val 64794"/>
              </a:avLst>
            </a:prstGeom>
            <a:noFill/>
            <a:ln w="762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3495459" y="1216677"/>
              <a:ext cx="2736304" cy="369332"/>
            </a:xfrm>
            <a:prstGeom prst="rect">
              <a:avLst/>
            </a:prstGeom>
            <a:noFill/>
          </p:spPr>
          <p:txBody>
            <a:bodyPr wrap="square" rtlCol="0">
              <a:spAutoFit/>
            </a:bodyPr>
            <a:lstStyle/>
            <a:p>
              <a:r>
                <a:rPr lang="en-US" dirty="0"/>
                <a:t>Convergent Section</a:t>
              </a:r>
            </a:p>
          </p:txBody>
        </p:sp>
        <p:cxnSp>
          <p:nvCxnSpPr>
            <p:cNvPr id="38" name="Straight Connector 37"/>
            <p:cNvCxnSpPr>
              <a:endCxn id="7" idx="1"/>
            </p:cNvCxnSpPr>
            <p:nvPr/>
          </p:nvCxnSpPr>
          <p:spPr>
            <a:xfrm>
              <a:off x="4365871" y="1625320"/>
              <a:ext cx="295834" cy="935445"/>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p:nvGrpSpPr>
        <p:grpSpPr>
          <a:xfrm>
            <a:off x="6466900" y="1694821"/>
            <a:ext cx="1058400" cy="2326320"/>
            <a:chOff x="4942900" y="1966774"/>
            <a:chExt cx="1058400" cy="2326320"/>
          </a:xfrm>
        </p:grpSpPr>
        <p:sp>
          <p:nvSpPr>
            <p:cNvPr id="6" name="Rectangle 5"/>
            <p:cNvSpPr/>
            <p:nvPr/>
          </p:nvSpPr>
          <p:spPr>
            <a:xfrm>
              <a:off x="5161011" y="2852934"/>
              <a:ext cx="228600" cy="1440160"/>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4942900" y="1966774"/>
              <a:ext cx="1058400" cy="369332"/>
            </a:xfrm>
            <a:prstGeom prst="rect">
              <a:avLst/>
            </a:prstGeom>
            <a:noFill/>
          </p:spPr>
          <p:txBody>
            <a:bodyPr wrap="square" rtlCol="0">
              <a:spAutoFit/>
            </a:bodyPr>
            <a:lstStyle/>
            <a:p>
              <a:r>
                <a:rPr lang="en-US" dirty="0"/>
                <a:t>Throat</a:t>
              </a:r>
            </a:p>
          </p:txBody>
        </p:sp>
        <p:cxnSp>
          <p:nvCxnSpPr>
            <p:cNvPr id="40" name="Straight Connector 39"/>
            <p:cNvCxnSpPr>
              <a:endCxn id="6" idx="0"/>
            </p:cNvCxnSpPr>
            <p:nvPr/>
          </p:nvCxnSpPr>
          <p:spPr>
            <a:xfrm flipH="1">
              <a:off x="5275311" y="2336106"/>
              <a:ext cx="6288" cy="516828"/>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grpSp>
      <p:grpSp>
        <p:nvGrpSpPr>
          <p:cNvPr id="28" name="Group 27"/>
          <p:cNvGrpSpPr/>
          <p:nvPr/>
        </p:nvGrpSpPr>
        <p:grpSpPr>
          <a:xfrm>
            <a:off x="6996101" y="1150342"/>
            <a:ext cx="2944688" cy="3590883"/>
            <a:chOff x="5472101" y="1422294"/>
            <a:chExt cx="2944688" cy="3590883"/>
          </a:xfrm>
        </p:grpSpPr>
        <p:sp>
          <p:nvSpPr>
            <p:cNvPr id="5" name="Trapezoid 4"/>
            <p:cNvSpPr/>
            <p:nvPr/>
          </p:nvSpPr>
          <p:spPr>
            <a:xfrm rot="16200000">
              <a:off x="5484304" y="2084649"/>
              <a:ext cx="2916325" cy="2940732"/>
            </a:xfrm>
            <a:prstGeom prst="trapezoid">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6389705" y="1422294"/>
              <a:ext cx="2027084" cy="369332"/>
            </a:xfrm>
            <a:prstGeom prst="rect">
              <a:avLst/>
            </a:prstGeom>
            <a:noFill/>
          </p:spPr>
          <p:txBody>
            <a:bodyPr wrap="square" rtlCol="0">
              <a:spAutoFit/>
            </a:bodyPr>
            <a:lstStyle/>
            <a:p>
              <a:r>
                <a:rPr lang="en-US" dirty="0"/>
                <a:t>Divergent Section</a:t>
              </a:r>
            </a:p>
          </p:txBody>
        </p:sp>
        <p:cxnSp>
          <p:nvCxnSpPr>
            <p:cNvPr id="42" name="Straight Connector 41"/>
            <p:cNvCxnSpPr>
              <a:endCxn id="5" idx="3"/>
            </p:cNvCxnSpPr>
            <p:nvPr/>
          </p:nvCxnSpPr>
          <p:spPr>
            <a:xfrm flipH="1">
              <a:off x="6942467" y="1796047"/>
              <a:ext cx="352768" cy="665346"/>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grpSp>
      <p:grpSp>
        <p:nvGrpSpPr>
          <p:cNvPr id="30" name="Group 29"/>
          <p:cNvGrpSpPr/>
          <p:nvPr/>
        </p:nvGrpSpPr>
        <p:grpSpPr>
          <a:xfrm>
            <a:off x="2459596" y="2148933"/>
            <a:ext cx="1368152" cy="2376266"/>
            <a:chOff x="935596" y="2420886"/>
            <a:chExt cx="1368152" cy="2376266"/>
          </a:xfrm>
        </p:grpSpPr>
        <p:sp>
          <p:nvSpPr>
            <p:cNvPr id="21" name="Explosion 2 20"/>
            <p:cNvSpPr/>
            <p:nvPr/>
          </p:nvSpPr>
          <p:spPr>
            <a:xfrm>
              <a:off x="935596" y="2420886"/>
              <a:ext cx="1368152" cy="2376266"/>
            </a:xfrm>
            <a:prstGeom prst="irregularSeal2">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rot="17806791">
              <a:off x="835758" y="3451572"/>
              <a:ext cx="1487759" cy="369332"/>
            </a:xfrm>
            <a:prstGeom prst="rect">
              <a:avLst/>
            </a:prstGeom>
            <a:noFill/>
          </p:spPr>
          <p:txBody>
            <a:bodyPr wrap="square" rtlCol="0">
              <a:spAutoFit/>
            </a:bodyPr>
            <a:lstStyle/>
            <a:p>
              <a:r>
                <a:rPr lang="en-US" dirty="0"/>
                <a:t>Combustion</a:t>
              </a:r>
            </a:p>
          </p:txBody>
        </p:sp>
      </p:grpSp>
      <p:grpSp>
        <p:nvGrpSpPr>
          <p:cNvPr id="47" name="Group 46"/>
          <p:cNvGrpSpPr/>
          <p:nvPr/>
        </p:nvGrpSpPr>
        <p:grpSpPr>
          <a:xfrm>
            <a:off x="4151784" y="2148933"/>
            <a:ext cx="396044" cy="2304256"/>
            <a:chOff x="3059832" y="1880828"/>
            <a:chExt cx="522058" cy="2304256"/>
          </a:xfrm>
        </p:grpSpPr>
        <p:cxnSp>
          <p:nvCxnSpPr>
            <p:cNvPr id="10" name="Straight Arrow Connector 9"/>
            <p:cNvCxnSpPr/>
            <p:nvPr/>
          </p:nvCxnSpPr>
          <p:spPr>
            <a:xfrm>
              <a:off x="3059832" y="2672916"/>
              <a:ext cx="522058" cy="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3059832" y="2924944"/>
              <a:ext cx="522058" cy="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059832" y="3176972"/>
              <a:ext cx="522058" cy="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059832" y="3429000"/>
              <a:ext cx="522058" cy="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059832" y="3681028"/>
              <a:ext cx="522058" cy="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059832" y="3933056"/>
              <a:ext cx="522058" cy="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3059832" y="4185084"/>
              <a:ext cx="522058" cy="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059832" y="1880828"/>
              <a:ext cx="522058" cy="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3059832" y="2132856"/>
              <a:ext cx="522058" cy="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3059832" y="2384884"/>
              <a:ext cx="522058" cy="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grpSp>
      <p:sp>
        <p:nvSpPr>
          <p:cNvPr id="51" name="TextBox 50"/>
          <p:cNvSpPr txBox="1"/>
          <p:nvPr/>
        </p:nvSpPr>
        <p:spPr>
          <a:xfrm>
            <a:off x="1127448" y="5193197"/>
            <a:ext cx="9685076" cy="1200329"/>
          </a:xfrm>
          <a:prstGeom prst="rect">
            <a:avLst/>
          </a:prstGeom>
          <a:noFill/>
        </p:spPr>
        <p:txBody>
          <a:bodyPr wrap="square" rtlCol="0">
            <a:spAutoFit/>
          </a:bodyPr>
          <a:lstStyle/>
          <a:p>
            <a:r>
              <a:rPr lang="en-US" sz="2400" dirty="0"/>
              <a:t>Since the Ambient Pressure (P</a:t>
            </a:r>
            <a:r>
              <a:rPr lang="en-US" sz="2400" baseline="-25000" dirty="0"/>
              <a:t>a</a:t>
            </a:r>
            <a:r>
              <a:rPr lang="en-US" sz="2400" dirty="0"/>
              <a:t>) is changing as we fly higher, and the nozzle geometry is fixed, maximum performance is only achieved at one point during the flight…</a:t>
            </a:r>
          </a:p>
        </p:txBody>
      </p:sp>
      <p:grpSp>
        <p:nvGrpSpPr>
          <p:cNvPr id="70" name="Group 69"/>
          <p:cNvGrpSpPr/>
          <p:nvPr/>
        </p:nvGrpSpPr>
        <p:grpSpPr>
          <a:xfrm>
            <a:off x="5555941" y="2220941"/>
            <a:ext cx="831671" cy="2160240"/>
            <a:chOff x="4031940" y="2492894"/>
            <a:chExt cx="831671" cy="2160240"/>
          </a:xfrm>
        </p:grpSpPr>
        <p:cxnSp>
          <p:nvCxnSpPr>
            <p:cNvPr id="46" name="Straight Arrow Connector 45"/>
            <p:cNvCxnSpPr/>
            <p:nvPr/>
          </p:nvCxnSpPr>
          <p:spPr>
            <a:xfrm>
              <a:off x="4103948" y="2492894"/>
              <a:ext cx="720080" cy="36004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V="1">
              <a:off x="4103948" y="4293094"/>
              <a:ext cx="759663" cy="36004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4103948" y="2994026"/>
              <a:ext cx="739871" cy="18002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4031940" y="3573014"/>
              <a:ext cx="803575" cy="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flipV="1">
              <a:off x="4031940" y="4020646"/>
              <a:ext cx="792088" cy="164436"/>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grpSp>
      <p:grpSp>
        <p:nvGrpSpPr>
          <p:cNvPr id="71" name="Group 70"/>
          <p:cNvGrpSpPr/>
          <p:nvPr/>
        </p:nvGrpSpPr>
        <p:grpSpPr>
          <a:xfrm>
            <a:off x="7485872" y="2148933"/>
            <a:ext cx="2282536" cy="2232248"/>
            <a:chOff x="5961872" y="2420886"/>
            <a:chExt cx="2282536" cy="2232248"/>
          </a:xfrm>
        </p:grpSpPr>
        <p:cxnSp>
          <p:nvCxnSpPr>
            <p:cNvPr id="59" name="Straight Arrow Connector 58"/>
            <p:cNvCxnSpPr/>
            <p:nvPr/>
          </p:nvCxnSpPr>
          <p:spPr>
            <a:xfrm flipV="1">
              <a:off x="5976156" y="2420886"/>
              <a:ext cx="2268252" cy="58671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a:off x="5976156" y="4102864"/>
              <a:ext cx="2268252" cy="55027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flipV="1">
              <a:off x="5961872" y="2994026"/>
              <a:ext cx="2268252" cy="306925"/>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flipV="1">
              <a:off x="5976156" y="3555013"/>
              <a:ext cx="2268252" cy="25723"/>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a:off x="5976156" y="3861048"/>
              <a:ext cx="2253968" cy="241816"/>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grpSp>
      <p:sp>
        <p:nvSpPr>
          <p:cNvPr id="41" name="TextBox 40"/>
          <p:cNvSpPr txBox="1"/>
          <p:nvPr/>
        </p:nvSpPr>
        <p:spPr>
          <a:xfrm>
            <a:off x="6499565" y="4148690"/>
            <a:ext cx="828092" cy="369332"/>
          </a:xfrm>
          <a:prstGeom prst="rect">
            <a:avLst/>
          </a:prstGeom>
          <a:noFill/>
        </p:spPr>
        <p:txBody>
          <a:bodyPr wrap="square" rtlCol="0">
            <a:spAutoFit/>
          </a:bodyPr>
          <a:lstStyle/>
          <a:p>
            <a:r>
              <a:rPr lang="en-US" dirty="0"/>
              <a:t>M=1</a:t>
            </a:r>
          </a:p>
        </p:txBody>
      </p:sp>
      <p:sp>
        <p:nvSpPr>
          <p:cNvPr id="44" name="Slide Number Placeholder 43"/>
          <p:cNvSpPr>
            <a:spLocks noGrp="1"/>
          </p:cNvSpPr>
          <p:nvPr>
            <p:ph type="sldNum" sz="quarter" idx="12"/>
          </p:nvPr>
        </p:nvSpPr>
        <p:spPr/>
        <p:txBody>
          <a:bodyPr/>
          <a:lstStyle/>
          <a:p>
            <a:fld id="{88487227-8958-4E79-B61A-144BD44F8463}" type="slidenum">
              <a:rPr lang="en-US" smtClean="0"/>
              <a:pPr/>
              <a:t>10</a:t>
            </a:fld>
            <a:endParaRPr lang="en-US"/>
          </a:p>
        </p:txBody>
      </p:sp>
      <p:sp>
        <p:nvSpPr>
          <p:cNvPr id="52" name="Title 3">
            <a:extLst>
              <a:ext uri="{FF2B5EF4-FFF2-40B4-BE49-F238E27FC236}">
                <a16:creationId xmlns:a16="http://schemas.microsoft.com/office/drawing/2014/main" id="{02E3D132-5973-4799-A8F3-A41CE019A95F}"/>
              </a:ext>
            </a:extLst>
          </p:cNvPr>
          <p:cNvSpPr txBox="1">
            <a:spLocks/>
          </p:cNvSpPr>
          <p:nvPr/>
        </p:nvSpPr>
        <p:spPr>
          <a:xfrm>
            <a:off x="1922988" y="115277"/>
            <a:ext cx="8229600" cy="7159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a:solidFill>
                  <a:srgbClr val="FF0000"/>
                </a:solidFill>
              </a:rPr>
              <a:t>Elements of the Rocket Nozzle</a:t>
            </a:r>
            <a:endParaRPr lang="en-US" sz="3600" dirty="0">
              <a:solidFill>
                <a:srgbClr val="FF0000"/>
              </a:solidFill>
            </a:endParaRPr>
          </a:p>
        </p:txBody>
      </p:sp>
    </p:spTree>
    <p:extLst>
      <p:ext uri="{BB962C8B-B14F-4D97-AF65-F5344CB8AC3E}">
        <p14:creationId xmlns:p14="http://schemas.microsoft.com/office/powerpoint/2010/main" val="3438649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AE0C18A6-F3C5-4A6B-B3DC-55F6E9A47BBB}"/>
              </a:ext>
            </a:extLst>
          </p:cNvPr>
          <p:cNvSpPr txBox="1">
            <a:spLocks/>
          </p:cNvSpPr>
          <p:nvPr/>
        </p:nvSpPr>
        <p:spPr>
          <a:xfrm>
            <a:off x="1922988" y="115277"/>
            <a:ext cx="8229600" cy="7159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dirty="0">
                <a:solidFill>
                  <a:srgbClr val="FF0000"/>
                </a:solidFill>
              </a:rPr>
              <a:t>The Perfectly Expands Gas Flow</a:t>
            </a:r>
          </a:p>
        </p:txBody>
      </p:sp>
      <p:sp>
        <p:nvSpPr>
          <p:cNvPr id="3" name="TextBox 2">
            <a:extLst>
              <a:ext uri="{FF2B5EF4-FFF2-40B4-BE49-F238E27FC236}">
                <a16:creationId xmlns:a16="http://schemas.microsoft.com/office/drawing/2014/main" id="{93629A23-73CD-410E-88E7-23D9710004FD}"/>
              </a:ext>
            </a:extLst>
          </p:cNvPr>
          <p:cNvSpPr txBox="1"/>
          <p:nvPr/>
        </p:nvSpPr>
        <p:spPr>
          <a:xfrm>
            <a:off x="2032923" y="1338207"/>
            <a:ext cx="8126154" cy="523220"/>
          </a:xfrm>
          <a:prstGeom prst="rect">
            <a:avLst/>
          </a:prstGeom>
          <a:noFill/>
        </p:spPr>
        <p:txBody>
          <a:bodyPr wrap="square" rtlCol="0">
            <a:spAutoFit/>
          </a:bodyPr>
          <a:lstStyle/>
          <a:p>
            <a:r>
              <a:rPr lang="en-US" sz="2800" dirty="0"/>
              <a:t>Thrust   =   ((Mass * Velocity) / Time)  +  (P</a:t>
            </a:r>
            <a:r>
              <a:rPr lang="en-US" sz="2800" baseline="-25000" dirty="0"/>
              <a:t>e</a:t>
            </a:r>
            <a:r>
              <a:rPr lang="en-US" sz="2800" dirty="0"/>
              <a:t> - P</a:t>
            </a:r>
            <a:r>
              <a:rPr lang="en-US" sz="2800" baseline="-25000" dirty="0"/>
              <a:t>a</a:t>
            </a:r>
            <a:r>
              <a:rPr lang="en-US" sz="2800" dirty="0"/>
              <a:t>) * A    </a:t>
            </a:r>
          </a:p>
        </p:txBody>
      </p:sp>
      <p:sp>
        <p:nvSpPr>
          <p:cNvPr id="5" name="TextBox 4">
            <a:extLst>
              <a:ext uri="{FF2B5EF4-FFF2-40B4-BE49-F238E27FC236}">
                <a16:creationId xmlns:a16="http://schemas.microsoft.com/office/drawing/2014/main" id="{12E495DF-C033-4C9B-AEC0-894F1F476266}"/>
              </a:ext>
            </a:extLst>
          </p:cNvPr>
          <p:cNvSpPr txBox="1"/>
          <p:nvPr/>
        </p:nvSpPr>
        <p:spPr>
          <a:xfrm>
            <a:off x="789709" y="2341412"/>
            <a:ext cx="10349346" cy="830997"/>
          </a:xfrm>
          <a:prstGeom prst="rect">
            <a:avLst/>
          </a:prstGeom>
          <a:noFill/>
        </p:spPr>
        <p:txBody>
          <a:bodyPr wrap="square" rtlCol="0">
            <a:spAutoFit/>
          </a:bodyPr>
          <a:lstStyle/>
          <a:p>
            <a:r>
              <a:rPr lang="en-US" sz="2400" dirty="0"/>
              <a:t>As the exhaust gas moves through the nozzle, the gas pressure decreases.  This allows the gas to accelerate (i.e. move faster).</a:t>
            </a:r>
          </a:p>
        </p:txBody>
      </p:sp>
      <p:sp>
        <p:nvSpPr>
          <p:cNvPr id="6" name="TextBox 5">
            <a:extLst>
              <a:ext uri="{FF2B5EF4-FFF2-40B4-BE49-F238E27FC236}">
                <a16:creationId xmlns:a16="http://schemas.microsoft.com/office/drawing/2014/main" id="{89148E75-F350-4E5D-AE16-D8D7675CD9BB}"/>
              </a:ext>
            </a:extLst>
          </p:cNvPr>
          <p:cNvSpPr txBox="1"/>
          <p:nvPr/>
        </p:nvSpPr>
        <p:spPr>
          <a:xfrm>
            <a:off x="789709" y="3375444"/>
            <a:ext cx="10349346" cy="1200329"/>
          </a:xfrm>
          <a:prstGeom prst="rect">
            <a:avLst/>
          </a:prstGeom>
          <a:noFill/>
        </p:spPr>
        <p:txBody>
          <a:bodyPr wrap="square" rtlCol="0">
            <a:spAutoFit/>
          </a:bodyPr>
          <a:lstStyle/>
          <a:p>
            <a:r>
              <a:rPr lang="en-US" sz="2400" dirty="0"/>
              <a:t>If we make the Divergent Section (</a:t>
            </a:r>
            <a:r>
              <a:rPr lang="en-US" sz="2400" dirty="0" err="1"/>
              <a:t>a.k.a</a:t>
            </a:r>
            <a:r>
              <a:rPr lang="en-US" sz="2400" dirty="0"/>
              <a:t> Exit Cone) too short, the flow </a:t>
            </a:r>
            <a:r>
              <a:rPr lang="en-US" sz="2400" b="1" dirty="0"/>
              <a:t>velocity</a:t>
            </a:r>
            <a:r>
              <a:rPr lang="en-US" sz="2400" dirty="0"/>
              <a:t> </a:t>
            </a:r>
            <a:r>
              <a:rPr lang="en-US" sz="2400" u="sng" dirty="0"/>
              <a:t>will not have the opportunity of accelerate the maximum amount </a:t>
            </a:r>
            <a:r>
              <a:rPr lang="en-US" sz="2400" dirty="0"/>
              <a:t>before it leaves the nozzle.  This means the velocity at the exit plane is not maximized…  </a:t>
            </a:r>
          </a:p>
        </p:txBody>
      </p:sp>
      <p:sp>
        <p:nvSpPr>
          <p:cNvPr id="7" name="TextBox 6">
            <a:extLst>
              <a:ext uri="{FF2B5EF4-FFF2-40B4-BE49-F238E27FC236}">
                <a16:creationId xmlns:a16="http://schemas.microsoft.com/office/drawing/2014/main" id="{E7968D0A-8DD2-4BF3-BE69-953D39AE6CD3}"/>
              </a:ext>
            </a:extLst>
          </p:cNvPr>
          <p:cNvSpPr txBox="1"/>
          <p:nvPr/>
        </p:nvSpPr>
        <p:spPr>
          <a:xfrm>
            <a:off x="789709" y="4711804"/>
            <a:ext cx="10349346" cy="1569660"/>
          </a:xfrm>
          <a:prstGeom prst="rect">
            <a:avLst/>
          </a:prstGeom>
          <a:noFill/>
        </p:spPr>
        <p:txBody>
          <a:bodyPr wrap="square" rtlCol="0">
            <a:spAutoFit/>
          </a:bodyPr>
          <a:lstStyle/>
          <a:p>
            <a:r>
              <a:rPr lang="en-US" sz="2400" dirty="0"/>
              <a:t>If we make the Divergent Section (</a:t>
            </a:r>
            <a:r>
              <a:rPr lang="en-US" sz="2400" dirty="0" err="1"/>
              <a:t>a.k.a</a:t>
            </a:r>
            <a:r>
              <a:rPr lang="en-US" sz="2400" dirty="0"/>
              <a:t> Exit Cone) too long, the flow velocity will be too high and the </a:t>
            </a:r>
            <a:r>
              <a:rPr lang="en-US" sz="2400" u="sng" dirty="0"/>
              <a:t>exhaust gas pressure will be less than the atmospheric pressure</a:t>
            </a:r>
            <a:r>
              <a:rPr lang="en-US" sz="2400" dirty="0"/>
              <a:t>.  This creates a vacuum at the nozzle exit plan.  This vacuum tries to suck the motor backwards, reducing the effective thrust.  </a:t>
            </a:r>
          </a:p>
        </p:txBody>
      </p:sp>
      <p:sp>
        <p:nvSpPr>
          <p:cNvPr id="8" name="Slide Number Placeholder 7">
            <a:extLst>
              <a:ext uri="{FF2B5EF4-FFF2-40B4-BE49-F238E27FC236}">
                <a16:creationId xmlns:a16="http://schemas.microsoft.com/office/drawing/2014/main" id="{5B3AF20C-D609-4A81-AD6A-B692FE9FA0B3}"/>
              </a:ext>
            </a:extLst>
          </p:cNvPr>
          <p:cNvSpPr>
            <a:spLocks noGrp="1"/>
          </p:cNvSpPr>
          <p:nvPr>
            <p:ph type="sldNum" sz="quarter" idx="12"/>
          </p:nvPr>
        </p:nvSpPr>
        <p:spPr/>
        <p:txBody>
          <a:bodyPr/>
          <a:lstStyle/>
          <a:p>
            <a:fld id="{FC3A0966-12FC-4C11-8C70-68AE8AA30F90}" type="slidenum">
              <a:rPr lang="en-US" smtClean="0"/>
              <a:t>11</a:t>
            </a:fld>
            <a:endParaRPr lang="en-US"/>
          </a:p>
        </p:txBody>
      </p:sp>
    </p:spTree>
    <p:extLst>
      <p:ext uri="{BB962C8B-B14F-4D97-AF65-F5344CB8AC3E}">
        <p14:creationId xmlns:p14="http://schemas.microsoft.com/office/powerpoint/2010/main" val="38055073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5B5883C-D39D-4626-8CE3-DB28A167299E}"/>
              </a:ext>
            </a:extLst>
          </p:cNvPr>
          <p:cNvSpPr>
            <a:spLocks noGrp="1"/>
          </p:cNvSpPr>
          <p:nvPr>
            <p:ph type="sldNum" sz="quarter" idx="12"/>
          </p:nvPr>
        </p:nvSpPr>
        <p:spPr/>
        <p:txBody>
          <a:bodyPr/>
          <a:lstStyle/>
          <a:p>
            <a:fld id="{FC3A0966-12FC-4C11-8C70-68AE8AA30F90}" type="slidenum">
              <a:rPr lang="en-US" smtClean="0"/>
              <a:t>12</a:t>
            </a:fld>
            <a:endParaRPr lang="en-US"/>
          </a:p>
        </p:txBody>
      </p:sp>
      <p:sp>
        <p:nvSpPr>
          <p:cNvPr id="3" name="TextBox 2">
            <a:extLst>
              <a:ext uri="{FF2B5EF4-FFF2-40B4-BE49-F238E27FC236}">
                <a16:creationId xmlns:a16="http://schemas.microsoft.com/office/drawing/2014/main" id="{1283C73F-AC4A-4DF4-9ACE-E9E5F9B86C3F}"/>
              </a:ext>
            </a:extLst>
          </p:cNvPr>
          <p:cNvSpPr txBox="1"/>
          <p:nvPr/>
        </p:nvSpPr>
        <p:spPr>
          <a:xfrm>
            <a:off x="2466109" y="2411611"/>
            <a:ext cx="7855528" cy="1384995"/>
          </a:xfrm>
          <a:prstGeom prst="rect">
            <a:avLst/>
          </a:prstGeom>
          <a:noFill/>
        </p:spPr>
        <p:txBody>
          <a:bodyPr wrap="square" rtlCol="0">
            <a:spAutoFit/>
          </a:bodyPr>
          <a:lstStyle/>
          <a:p>
            <a:pPr algn="ctr"/>
            <a:r>
              <a:rPr lang="en-US" sz="2800" dirty="0"/>
              <a:t>Let’s look at these concepts using a Pressure/Velocity Plot for the gas moving through a rocket motor…</a:t>
            </a:r>
          </a:p>
        </p:txBody>
      </p:sp>
    </p:spTree>
    <p:extLst>
      <p:ext uri="{BB962C8B-B14F-4D97-AF65-F5344CB8AC3E}">
        <p14:creationId xmlns:p14="http://schemas.microsoft.com/office/powerpoint/2010/main" val="37534183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4D0C9993-35AC-4D4E-818D-FD22DACCB5DB}"/>
              </a:ext>
            </a:extLst>
          </p:cNvPr>
          <p:cNvGrpSpPr/>
          <p:nvPr/>
        </p:nvGrpSpPr>
        <p:grpSpPr>
          <a:xfrm>
            <a:off x="1627663" y="1464729"/>
            <a:ext cx="8114062" cy="1565164"/>
            <a:chOff x="1902772" y="1775471"/>
            <a:chExt cx="8114062" cy="1565164"/>
          </a:xfrm>
        </p:grpSpPr>
        <p:grpSp>
          <p:nvGrpSpPr>
            <p:cNvPr id="8" name="Group 7">
              <a:extLst>
                <a:ext uri="{FF2B5EF4-FFF2-40B4-BE49-F238E27FC236}">
                  <a16:creationId xmlns:a16="http://schemas.microsoft.com/office/drawing/2014/main" id="{AE3D0547-ED8F-4C56-821A-624EF423EAA4}"/>
                </a:ext>
              </a:extLst>
            </p:cNvPr>
            <p:cNvGrpSpPr/>
            <p:nvPr/>
          </p:nvGrpSpPr>
          <p:grpSpPr>
            <a:xfrm>
              <a:off x="1902772" y="1775471"/>
              <a:ext cx="8114062" cy="1565164"/>
              <a:chOff x="1315850" y="1636771"/>
              <a:chExt cx="8114062" cy="1565164"/>
            </a:xfrm>
          </p:grpSpPr>
          <p:sp>
            <p:nvSpPr>
              <p:cNvPr id="7" name="Rectangle: Rounded Corners 6">
                <a:extLst>
                  <a:ext uri="{FF2B5EF4-FFF2-40B4-BE49-F238E27FC236}">
                    <a16:creationId xmlns:a16="http://schemas.microsoft.com/office/drawing/2014/main" id="{866D2C5E-C0F2-4314-B5FB-4F56168B3220}"/>
                  </a:ext>
                </a:extLst>
              </p:cNvPr>
              <p:cNvSpPr/>
              <p:nvPr/>
            </p:nvSpPr>
            <p:spPr>
              <a:xfrm>
                <a:off x="1315850" y="1664804"/>
                <a:ext cx="3736034" cy="1512170"/>
              </a:xfrm>
              <a:prstGeom prst="roundRect">
                <a:avLst>
                  <a:gd name="adj" fmla="val 326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rapezoid 3">
                <a:extLst>
                  <a:ext uri="{FF2B5EF4-FFF2-40B4-BE49-F238E27FC236}">
                    <a16:creationId xmlns:a16="http://schemas.microsoft.com/office/drawing/2014/main" id="{E2CA3462-AE6B-4887-8759-46BE331C226F}"/>
                  </a:ext>
                </a:extLst>
              </p:cNvPr>
              <p:cNvSpPr/>
              <p:nvPr/>
            </p:nvSpPr>
            <p:spPr>
              <a:xfrm rot="5400000">
                <a:off x="4397327" y="1909459"/>
                <a:ext cx="1512172" cy="1022857"/>
              </a:xfrm>
              <a:prstGeom prst="trapezoid">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5" name="Trapezoid 4">
                <a:extLst>
                  <a:ext uri="{FF2B5EF4-FFF2-40B4-BE49-F238E27FC236}">
                    <a16:creationId xmlns:a16="http://schemas.microsoft.com/office/drawing/2014/main" id="{3AEE5880-1F4C-4274-AD45-D634983C8F21}"/>
                  </a:ext>
                </a:extLst>
              </p:cNvPr>
              <p:cNvSpPr/>
              <p:nvPr/>
            </p:nvSpPr>
            <p:spPr>
              <a:xfrm rot="16200000">
                <a:off x="6800354" y="572376"/>
                <a:ext cx="1565164" cy="3693953"/>
              </a:xfrm>
              <a:prstGeom prst="trapezoid">
                <a:avLst>
                  <a:gd name="adj" fmla="val 17762"/>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245A894A-2EF6-4A8F-846E-500043E88D1C}"/>
                  </a:ext>
                </a:extLst>
              </p:cNvPr>
              <p:cNvSpPr/>
              <p:nvPr/>
            </p:nvSpPr>
            <p:spPr>
              <a:xfrm>
                <a:off x="5649207" y="1916832"/>
                <a:ext cx="86753" cy="100811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TextBox 23">
              <a:extLst>
                <a:ext uri="{FF2B5EF4-FFF2-40B4-BE49-F238E27FC236}">
                  <a16:creationId xmlns:a16="http://schemas.microsoft.com/office/drawing/2014/main" id="{392D9024-8142-461A-8CC6-9D0FAAB7C934}"/>
                </a:ext>
              </a:extLst>
            </p:cNvPr>
            <p:cNvSpPr txBox="1"/>
            <p:nvPr/>
          </p:nvSpPr>
          <p:spPr>
            <a:xfrm>
              <a:off x="2281810" y="2142554"/>
              <a:ext cx="2393025" cy="830997"/>
            </a:xfrm>
            <a:prstGeom prst="rect">
              <a:avLst/>
            </a:prstGeom>
            <a:noFill/>
          </p:spPr>
          <p:txBody>
            <a:bodyPr wrap="square" rtlCol="0">
              <a:spAutoFit/>
            </a:bodyPr>
            <a:lstStyle/>
            <a:p>
              <a:pPr algn="ctr"/>
              <a:r>
                <a:rPr lang="en-US" sz="2400" b="1" dirty="0">
                  <a:solidFill>
                    <a:srgbClr val="FFFF00"/>
                  </a:solidFill>
                </a:rPr>
                <a:t>Combustion Chamber</a:t>
              </a:r>
            </a:p>
          </p:txBody>
        </p:sp>
        <p:sp>
          <p:nvSpPr>
            <p:cNvPr id="25" name="TextBox 24">
              <a:extLst>
                <a:ext uri="{FF2B5EF4-FFF2-40B4-BE49-F238E27FC236}">
                  <a16:creationId xmlns:a16="http://schemas.microsoft.com/office/drawing/2014/main" id="{94674201-9C49-4361-97FA-C35B71D92A75}"/>
                </a:ext>
              </a:extLst>
            </p:cNvPr>
            <p:cNvSpPr txBox="1"/>
            <p:nvPr/>
          </p:nvSpPr>
          <p:spPr>
            <a:xfrm>
              <a:off x="5393754" y="2327219"/>
              <a:ext cx="2393025" cy="461665"/>
            </a:xfrm>
            <a:prstGeom prst="rect">
              <a:avLst/>
            </a:prstGeom>
            <a:noFill/>
          </p:spPr>
          <p:txBody>
            <a:bodyPr wrap="square" rtlCol="0">
              <a:spAutoFit/>
            </a:bodyPr>
            <a:lstStyle/>
            <a:p>
              <a:pPr algn="ctr"/>
              <a:r>
                <a:rPr lang="en-US" sz="2400" b="1" dirty="0">
                  <a:solidFill>
                    <a:srgbClr val="FFFF00"/>
                  </a:solidFill>
                </a:rPr>
                <a:t>Nozzle</a:t>
              </a:r>
            </a:p>
          </p:txBody>
        </p:sp>
      </p:grpSp>
      <p:sp>
        <p:nvSpPr>
          <p:cNvPr id="2" name="Slide Number Placeholder 1">
            <a:extLst>
              <a:ext uri="{FF2B5EF4-FFF2-40B4-BE49-F238E27FC236}">
                <a16:creationId xmlns:a16="http://schemas.microsoft.com/office/drawing/2014/main" id="{78389423-D267-4577-937F-3714291E8B77}"/>
              </a:ext>
            </a:extLst>
          </p:cNvPr>
          <p:cNvSpPr>
            <a:spLocks noGrp="1"/>
          </p:cNvSpPr>
          <p:nvPr>
            <p:ph type="sldNum" sz="quarter" idx="12"/>
          </p:nvPr>
        </p:nvSpPr>
        <p:spPr>
          <a:xfrm>
            <a:off x="8664290" y="6319515"/>
            <a:ext cx="2743200" cy="365125"/>
          </a:xfrm>
        </p:spPr>
        <p:txBody>
          <a:bodyPr/>
          <a:lstStyle/>
          <a:p>
            <a:fld id="{88487227-8958-4E79-B61A-144BD44F8463}" type="slidenum">
              <a:rPr lang="en-US" smtClean="0"/>
              <a:pPr/>
              <a:t>13</a:t>
            </a:fld>
            <a:endParaRPr lang="en-US"/>
          </a:p>
        </p:txBody>
      </p:sp>
      <p:sp>
        <p:nvSpPr>
          <p:cNvPr id="23" name="Title 1">
            <a:extLst>
              <a:ext uri="{FF2B5EF4-FFF2-40B4-BE49-F238E27FC236}">
                <a16:creationId xmlns:a16="http://schemas.microsoft.com/office/drawing/2014/main" id="{8BBAEA14-C35C-4645-9543-9D41C69F7626}"/>
              </a:ext>
            </a:extLst>
          </p:cNvPr>
          <p:cNvSpPr txBox="1">
            <a:spLocks/>
          </p:cNvSpPr>
          <p:nvPr/>
        </p:nvSpPr>
        <p:spPr>
          <a:xfrm>
            <a:off x="623395" y="274638"/>
            <a:ext cx="10510351" cy="778098"/>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solidFill>
                  <a:srgbClr val="FF0000"/>
                </a:solidFill>
              </a:rPr>
              <a:t>Generic Pressure and Velocity in a Solid Rocket Motor</a:t>
            </a:r>
          </a:p>
        </p:txBody>
      </p:sp>
      <p:cxnSp>
        <p:nvCxnSpPr>
          <p:cNvPr id="10" name="Straight Connector 9">
            <a:extLst>
              <a:ext uri="{FF2B5EF4-FFF2-40B4-BE49-F238E27FC236}">
                <a16:creationId xmlns:a16="http://schemas.microsoft.com/office/drawing/2014/main" id="{F9DAC528-6394-4120-81CF-E9AC5D6B0B63}"/>
              </a:ext>
            </a:extLst>
          </p:cNvPr>
          <p:cNvCxnSpPr/>
          <p:nvPr/>
        </p:nvCxnSpPr>
        <p:spPr>
          <a:xfrm>
            <a:off x="1447643" y="3578111"/>
            <a:ext cx="0" cy="205222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24E27349-EB02-4B96-A079-FC618C94E6D7}"/>
              </a:ext>
            </a:extLst>
          </p:cNvPr>
          <p:cNvCxnSpPr>
            <a:cxnSpLocks/>
          </p:cNvCxnSpPr>
          <p:nvPr/>
        </p:nvCxnSpPr>
        <p:spPr>
          <a:xfrm flipH="1">
            <a:off x="1094509" y="5556595"/>
            <a:ext cx="8647218" cy="5155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C701A98-98C6-44F9-81B9-E582014B624B}"/>
              </a:ext>
            </a:extLst>
          </p:cNvPr>
          <p:cNvCxnSpPr/>
          <p:nvPr/>
        </p:nvCxnSpPr>
        <p:spPr>
          <a:xfrm>
            <a:off x="4953797" y="1251706"/>
            <a:ext cx="0" cy="4176464"/>
          </a:xfrm>
          <a:prstGeom prst="line">
            <a:avLst/>
          </a:prstGeom>
          <a:ln w="28575">
            <a:solidFill>
              <a:srgbClr val="00B050"/>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D234AF3-1786-4247-A189-36C23F6588D2}"/>
              </a:ext>
            </a:extLst>
          </p:cNvPr>
          <p:cNvCxnSpPr/>
          <p:nvPr/>
        </p:nvCxnSpPr>
        <p:spPr>
          <a:xfrm>
            <a:off x="5984147" y="1251706"/>
            <a:ext cx="0" cy="4176464"/>
          </a:xfrm>
          <a:prstGeom prst="line">
            <a:avLst/>
          </a:prstGeom>
          <a:ln w="28575">
            <a:solidFill>
              <a:srgbClr val="00B050"/>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DC6B4912-63BD-4008-BDA5-5284A9BF82A4}"/>
              </a:ext>
            </a:extLst>
          </p:cNvPr>
          <p:cNvCxnSpPr/>
          <p:nvPr/>
        </p:nvCxnSpPr>
        <p:spPr>
          <a:xfrm>
            <a:off x="8612439" y="1223996"/>
            <a:ext cx="0" cy="4176464"/>
          </a:xfrm>
          <a:prstGeom prst="line">
            <a:avLst/>
          </a:prstGeom>
          <a:ln w="28575">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18" name="Freeform: Shape 17">
            <a:extLst>
              <a:ext uri="{FF2B5EF4-FFF2-40B4-BE49-F238E27FC236}">
                <a16:creationId xmlns:a16="http://schemas.microsoft.com/office/drawing/2014/main" id="{99E182A2-BE24-48E1-B5B4-B405F98910F0}"/>
              </a:ext>
            </a:extLst>
          </p:cNvPr>
          <p:cNvSpPr/>
          <p:nvPr/>
        </p:nvSpPr>
        <p:spPr>
          <a:xfrm>
            <a:off x="1806811" y="3643096"/>
            <a:ext cx="7870840" cy="2191205"/>
          </a:xfrm>
          <a:custGeom>
            <a:avLst/>
            <a:gdLst>
              <a:gd name="connsiteX0" fmla="*/ 0 w 5454316"/>
              <a:gd name="connsiteY0" fmla="*/ 5172 h 1673551"/>
              <a:gd name="connsiteX1" fmla="*/ 914400 w 5454316"/>
              <a:gd name="connsiteY1" fmla="*/ 5172 h 1673551"/>
              <a:gd name="connsiteX2" fmla="*/ 1604210 w 5454316"/>
              <a:gd name="connsiteY2" fmla="*/ 21214 h 1673551"/>
              <a:gd name="connsiteX3" fmla="*/ 2406316 w 5454316"/>
              <a:gd name="connsiteY3" fmla="*/ 229762 h 1673551"/>
              <a:gd name="connsiteX4" fmla="*/ 2839452 w 5454316"/>
              <a:gd name="connsiteY4" fmla="*/ 454351 h 1673551"/>
              <a:gd name="connsiteX5" fmla="*/ 3288631 w 5454316"/>
              <a:gd name="connsiteY5" fmla="*/ 919572 h 1673551"/>
              <a:gd name="connsiteX6" fmla="*/ 3801979 w 5454316"/>
              <a:gd name="connsiteY6" fmla="*/ 1240414 h 1673551"/>
              <a:gd name="connsiteX7" fmla="*/ 4700337 w 5454316"/>
              <a:gd name="connsiteY7" fmla="*/ 1513130 h 1673551"/>
              <a:gd name="connsiteX8" fmla="*/ 5454316 w 5454316"/>
              <a:gd name="connsiteY8" fmla="*/ 1673551 h 1673551"/>
              <a:gd name="connsiteX0" fmla="*/ 0 w 6817895"/>
              <a:gd name="connsiteY0" fmla="*/ 0 h 1844842"/>
              <a:gd name="connsiteX1" fmla="*/ 2277979 w 6817895"/>
              <a:gd name="connsiteY1" fmla="*/ 176463 h 1844842"/>
              <a:gd name="connsiteX2" fmla="*/ 2967789 w 6817895"/>
              <a:gd name="connsiteY2" fmla="*/ 192505 h 1844842"/>
              <a:gd name="connsiteX3" fmla="*/ 3769895 w 6817895"/>
              <a:gd name="connsiteY3" fmla="*/ 401053 h 1844842"/>
              <a:gd name="connsiteX4" fmla="*/ 4203031 w 6817895"/>
              <a:gd name="connsiteY4" fmla="*/ 625642 h 1844842"/>
              <a:gd name="connsiteX5" fmla="*/ 4652210 w 6817895"/>
              <a:gd name="connsiteY5" fmla="*/ 1090863 h 1844842"/>
              <a:gd name="connsiteX6" fmla="*/ 5165558 w 6817895"/>
              <a:gd name="connsiteY6" fmla="*/ 1411705 h 1844842"/>
              <a:gd name="connsiteX7" fmla="*/ 6063916 w 6817895"/>
              <a:gd name="connsiteY7" fmla="*/ 1684421 h 1844842"/>
              <a:gd name="connsiteX8" fmla="*/ 6817895 w 6817895"/>
              <a:gd name="connsiteY8" fmla="*/ 1844842 h 1844842"/>
              <a:gd name="connsiteX0" fmla="*/ 0 w 6817895"/>
              <a:gd name="connsiteY0" fmla="*/ 0 h 1844842"/>
              <a:gd name="connsiteX1" fmla="*/ 2085474 w 6817895"/>
              <a:gd name="connsiteY1" fmla="*/ 80211 h 1844842"/>
              <a:gd name="connsiteX2" fmla="*/ 2967789 w 6817895"/>
              <a:gd name="connsiteY2" fmla="*/ 192505 h 1844842"/>
              <a:gd name="connsiteX3" fmla="*/ 3769895 w 6817895"/>
              <a:gd name="connsiteY3" fmla="*/ 401053 h 1844842"/>
              <a:gd name="connsiteX4" fmla="*/ 4203031 w 6817895"/>
              <a:gd name="connsiteY4" fmla="*/ 625642 h 1844842"/>
              <a:gd name="connsiteX5" fmla="*/ 4652210 w 6817895"/>
              <a:gd name="connsiteY5" fmla="*/ 1090863 h 1844842"/>
              <a:gd name="connsiteX6" fmla="*/ 5165558 w 6817895"/>
              <a:gd name="connsiteY6" fmla="*/ 1411705 h 1844842"/>
              <a:gd name="connsiteX7" fmla="*/ 6063916 w 6817895"/>
              <a:gd name="connsiteY7" fmla="*/ 1684421 h 1844842"/>
              <a:gd name="connsiteX8" fmla="*/ 6817895 w 6817895"/>
              <a:gd name="connsiteY8" fmla="*/ 1844842 h 1844842"/>
              <a:gd name="connsiteX0" fmla="*/ 0 w 7884695"/>
              <a:gd name="connsiteY0" fmla="*/ 0 h 2080369"/>
              <a:gd name="connsiteX1" fmla="*/ 2085474 w 7884695"/>
              <a:gd name="connsiteY1" fmla="*/ 80211 h 2080369"/>
              <a:gd name="connsiteX2" fmla="*/ 2967789 w 7884695"/>
              <a:gd name="connsiteY2" fmla="*/ 192505 h 2080369"/>
              <a:gd name="connsiteX3" fmla="*/ 3769895 w 7884695"/>
              <a:gd name="connsiteY3" fmla="*/ 401053 h 2080369"/>
              <a:gd name="connsiteX4" fmla="*/ 4203031 w 7884695"/>
              <a:gd name="connsiteY4" fmla="*/ 625642 h 2080369"/>
              <a:gd name="connsiteX5" fmla="*/ 4652210 w 7884695"/>
              <a:gd name="connsiteY5" fmla="*/ 1090863 h 2080369"/>
              <a:gd name="connsiteX6" fmla="*/ 5165558 w 7884695"/>
              <a:gd name="connsiteY6" fmla="*/ 1411705 h 2080369"/>
              <a:gd name="connsiteX7" fmla="*/ 6063916 w 7884695"/>
              <a:gd name="connsiteY7" fmla="*/ 1684421 h 2080369"/>
              <a:gd name="connsiteX8" fmla="*/ 7884695 w 7884695"/>
              <a:gd name="connsiteY8" fmla="*/ 2080369 h 2080369"/>
              <a:gd name="connsiteX0" fmla="*/ 0 w 7884695"/>
              <a:gd name="connsiteY0" fmla="*/ 0 h 2080369"/>
              <a:gd name="connsiteX1" fmla="*/ 2085474 w 7884695"/>
              <a:gd name="connsiteY1" fmla="*/ 80211 h 2080369"/>
              <a:gd name="connsiteX2" fmla="*/ 2967789 w 7884695"/>
              <a:gd name="connsiteY2" fmla="*/ 192505 h 2080369"/>
              <a:gd name="connsiteX3" fmla="*/ 3769895 w 7884695"/>
              <a:gd name="connsiteY3" fmla="*/ 401053 h 2080369"/>
              <a:gd name="connsiteX4" fmla="*/ 4203031 w 7884695"/>
              <a:gd name="connsiteY4" fmla="*/ 625642 h 2080369"/>
              <a:gd name="connsiteX5" fmla="*/ 4652210 w 7884695"/>
              <a:gd name="connsiteY5" fmla="*/ 1090863 h 2080369"/>
              <a:gd name="connsiteX6" fmla="*/ 5165558 w 7884695"/>
              <a:gd name="connsiteY6" fmla="*/ 1411705 h 2080369"/>
              <a:gd name="connsiteX7" fmla="*/ 6063916 w 7884695"/>
              <a:gd name="connsiteY7" fmla="*/ 1684421 h 2080369"/>
              <a:gd name="connsiteX8" fmla="*/ 6798844 w 7884695"/>
              <a:gd name="connsiteY8" fmla="*/ 1920496 h 2080369"/>
              <a:gd name="connsiteX9" fmla="*/ 7884695 w 7884695"/>
              <a:gd name="connsiteY9" fmla="*/ 2080369 h 2080369"/>
              <a:gd name="connsiteX0" fmla="*/ 0 w 7870840"/>
              <a:gd name="connsiteY0" fmla="*/ 0 h 2191205"/>
              <a:gd name="connsiteX1" fmla="*/ 2085474 w 7870840"/>
              <a:gd name="connsiteY1" fmla="*/ 80211 h 2191205"/>
              <a:gd name="connsiteX2" fmla="*/ 2967789 w 7870840"/>
              <a:gd name="connsiteY2" fmla="*/ 192505 h 2191205"/>
              <a:gd name="connsiteX3" fmla="*/ 3769895 w 7870840"/>
              <a:gd name="connsiteY3" fmla="*/ 401053 h 2191205"/>
              <a:gd name="connsiteX4" fmla="*/ 4203031 w 7870840"/>
              <a:gd name="connsiteY4" fmla="*/ 625642 h 2191205"/>
              <a:gd name="connsiteX5" fmla="*/ 4652210 w 7870840"/>
              <a:gd name="connsiteY5" fmla="*/ 1090863 h 2191205"/>
              <a:gd name="connsiteX6" fmla="*/ 5165558 w 7870840"/>
              <a:gd name="connsiteY6" fmla="*/ 1411705 h 2191205"/>
              <a:gd name="connsiteX7" fmla="*/ 6063916 w 7870840"/>
              <a:gd name="connsiteY7" fmla="*/ 1684421 h 2191205"/>
              <a:gd name="connsiteX8" fmla="*/ 6798844 w 7870840"/>
              <a:gd name="connsiteY8" fmla="*/ 1920496 h 2191205"/>
              <a:gd name="connsiteX9" fmla="*/ 7870840 w 7870840"/>
              <a:gd name="connsiteY9" fmla="*/ 2191205 h 2191205"/>
              <a:gd name="connsiteX0" fmla="*/ 0 w 7870840"/>
              <a:gd name="connsiteY0" fmla="*/ 0 h 2191205"/>
              <a:gd name="connsiteX1" fmla="*/ 2085474 w 7870840"/>
              <a:gd name="connsiteY1" fmla="*/ 80211 h 2191205"/>
              <a:gd name="connsiteX2" fmla="*/ 2967789 w 7870840"/>
              <a:gd name="connsiteY2" fmla="*/ 192505 h 2191205"/>
              <a:gd name="connsiteX3" fmla="*/ 3769895 w 7870840"/>
              <a:gd name="connsiteY3" fmla="*/ 401053 h 2191205"/>
              <a:gd name="connsiteX4" fmla="*/ 4203031 w 7870840"/>
              <a:gd name="connsiteY4" fmla="*/ 625642 h 2191205"/>
              <a:gd name="connsiteX5" fmla="*/ 4652210 w 7870840"/>
              <a:gd name="connsiteY5" fmla="*/ 1090863 h 2191205"/>
              <a:gd name="connsiteX6" fmla="*/ 5165558 w 7870840"/>
              <a:gd name="connsiteY6" fmla="*/ 1411705 h 2191205"/>
              <a:gd name="connsiteX7" fmla="*/ 5994643 w 7870840"/>
              <a:gd name="connsiteY7" fmla="*/ 1712130 h 2191205"/>
              <a:gd name="connsiteX8" fmla="*/ 6798844 w 7870840"/>
              <a:gd name="connsiteY8" fmla="*/ 1920496 h 2191205"/>
              <a:gd name="connsiteX9" fmla="*/ 7870840 w 7870840"/>
              <a:gd name="connsiteY9" fmla="*/ 2191205 h 2191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70840" h="2191205">
                <a:moveTo>
                  <a:pt x="0" y="0"/>
                </a:moveTo>
                <a:lnTo>
                  <a:pt x="2085474" y="80211"/>
                </a:lnTo>
                <a:cubicBezTo>
                  <a:pt x="2580106" y="112295"/>
                  <a:pt x="2687052" y="139031"/>
                  <a:pt x="2967789" y="192505"/>
                </a:cubicBezTo>
                <a:cubicBezTo>
                  <a:pt x="3248526" y="245979"/>
                  <a:pt x="3564021" y="328864"/>
                  <a:pt x="3769895" y="401053"/>
                </a:cubicBezTo>
                <a:cubicBezTo>
                  <a:pt x="3975769" y="473242"/>
                  <a:pt x="4055979" y="510674"/>
                  <a:pt x="4203031" y="625642"/>
                </a:cubicBezTo>
                <a:cubicBezTo>
                  <a:pt x="4350083" y="740610"/>
                  <a:pt x="4491789" y="959853"/>
                  <a:pt x="4652210" y="1090863"/>
                </a:cubicBezTo>
                <a:cubicBezTo>
                  <a:pt x="4812631" y="1221873"/>
                  <a:pt x="4941819" y="1308161"/>
                  <a:pt x="5165558" y="1411705"/>
                </a:cubicBezTo>
                <a:cubicBezTo>
                  <a:pt x="5389297" y="1515249"/>
                  <a:pt x="5722429" y="1641186"/>
                  <a:pt x="5994643" y="1712130"/>
                </a:cubicBezTo>
                <a:cubicBezTo>
                  <a:pt x="6266857" y="1783074"/>
                  <a:pt x="6495381" y="1854505"/>
                  <a:pt x="6798844" y="1920496"/>
                </a:cubicBezTo>
                <a:cubicBezTo>
                  <a:pt x="7102307" y="1986487"/>
                  <a:pt x="7689865" y="2150705"/>
                  <a:pt x="7870840" y="2191205"/>
                </a:cubicBezTo>
              </a:path>
            </a:pathLst>
          </a:cu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C95F27A5-7B79-43E4-A10B-DEF96B990FB9}"/>
              </a:ext>
            </a:extLst>
          </p:cNvPr>
          <p:cNvSpPr/>
          <p:nvPr/>
        </p:nvSpPr>
        <p:spPr>
          <a:xfrm>
            <a:off x="1758687" y="3350691"/>
            <a:ext cx="8002094" cy="2233499"/>
          </a:xfrm>
          <a:custGeom>
            <a:avLst/>
            <a:gdLst>
              <a:gd name="connsiteX0" fmla="*/ 0 w 6866021"/>
              <a:gd name="connsiteY0" fmla="*/ 2053390 h 2053390"/>
              <a:gd name="connsiteX1" fmla="*/ 3015915 w 6866021"/>
              <a:gd name="connsiteY1" fmla="*/ 930442 h 2053390"/>
              <a:gd name="connsiteX2" fmla="*/ 3785936 w 6866021"/>
              <a:gd name="connsiteY2" fmla="*/ 673769 h 2053390"/>
              <a:gd name="connsiteX3" fmla="*/ 4732421 w 6866021"/>
              <a:gd name="connsiteY3" fmla="*/ 433137 h 2053390"/>
              <a:gd name="connsiteX4" fmla="*/ 5678905 w 6866021"/>
              <a:gd name="connsiteY4" fmla="*/ 160421 h 2053390"/>
              <a:gd name="connsiteX5" fmla="*/ 6529136 w 6866021"/>
              <a:gd name="connsiteY5" fmla="*/ 32085 h 2053390"/>
              <a:gd name="connsiteX6" fmla="*/ 6866021 w 6866021"/>
              <a:gd name="connsiteY6" fmla="*/ 0 h 2053390"/>
              <a:gd name="connsiteX0" fmla="*/ 0 w 6866021"/>
              <a:gd name="connsiteY0" fmla="*/ 2053390 h 2053390"/>
              <a:gd name="connsiteX1" fmla="*/ 3015915 w 6866021"/>
              <a:gd name="connsiteY1" fmla="*/ 930442 h 2053390"/>
              <a:gd name="connsiteX2" fmla="*/ 3785936 w 6866021"/>
              <a:gd name="connsiteY2" fmla="*/ 673769 h 2053390"/>
              <a:gd name="connsiteX3" fmla="*/ 4716379 w 6866021"/>
              <a:gd name="connsiteY3" fmla="*/ 385011 h 2053390"/>
              <a:gd name="connsiteX4" fmla="*/ 5678905 w 6866021"/>
              <a:gd name="connsiteY4" fmla="*/ 160421 h 2053390"/>
              <a:gd name="connsiteX5" fmla="*/ 6529136 w 6866021"/>
              <a:gd name="connsiteY5" fmla="*/ 32085 h 2053390"/>
              <a:gd name="connsiteX6" fmla="*/ 6866021 w 6866021"/>
              <a:gd name="connsiteY6" fmla="*/ 0 h 2053390"/>
              <a:gd name="connsiteX0" fmla="*/ 0 w 7918967"/>
              <a:gd name="connsiteY0" fmla="*/ 2233499 h 2233499"/>
              <a:gd name="connsiteX1" fmla="*/ 3015915 w 7918967"/>
              <a:gd name="connsiteY1" fmla="*/ 1110551 h 2233499"/>
              <a:gd name="connsiteX2" fmla="*/ 3785936 w 7918967"/>
              <a:gd name="connsiteY2" fmla="*/ 853878 h 2233499"/>
              <a:gd name="connsiteX3" fmla="*/ 4716379 w 7918967"/>
              <a:gd name="connsiteY3" fmla="*/ 565120 h 2233499"/>
              <a:gd name="connsiteX4" fmla="*/ 5678905 w 7918967"/>
              <a:gd name="connsiteY4" fmla="*/ 340530 h 2233499"/>
              <a:gd name="connsiteX5" fmla="*/ 6529136 w 7918967"/>
              <a:gd name="connsiteY5" fmla="*/ 212194 h 2233499"/>
              <a:gd name="connsiteX6" fmla="*/ 7918967 w 7918967"/>
              <a:gd name="connsiteY6" fmla="*/ 0 h 2233499"/>
              <a:gd name="connsiteX0" fmla="*/ 0 w 7918967"/>
              <a:gd name="connsiteY0" fmla="*/ 2233499 h 2233499"/>
              <a:gd name="connsiteX1" fmla="*/ 3015915 w 7918967"/>
              <a:gd name="connsiteY1" fmla="*/ 1110551 h 2233499"/>
              <a:gd name="connsiteX2" fmla="*/ 3785936 w 7918967"/>
              <a:gd name="connsiteY2" fmla="*/ 853878 h 2233499"/>
              <a:gd name="connsiteX3" fmla="*/ 4716379 w 7918967"/>
              <a:gd name="connsiteY3" fmla="*/ 565120 h 2233499"/>
              <a:gd name="connsiteX4" fmla="*/ 5678905 w 7918967"/>
              <a:gd name="connsiteY4" fmla="*/ 340530 h 2233499"/>
              <a:gd name="connsiteX5" fmla="*/ 6612263 w 7918967"/>
              <a:gd name="connsiteY5" fmla="*/ 156776 h 2233499"/>
              <a:gd name="connsiteX6" fmla="*/ 7918967 w 7918967"/>
              <a:gd name="connsiteY6" fmla="*/ 0 h 2233499"/>
              <a:gd name="connsiteX0" fmla="*/ 0 w 8002094"/>
              <a:gd name="connsiteY0" fmla="*/ 2233499 h 2233499"/>
              <a:gd name="connsiteX1" fmla="*/ 3015915 w 8002094"/>
              <a:gd name="connsiteY1" fmla="*/ 1110551 h 2233499"/>
              <a:gd name="connsiteX2" fmla="*/ 3785936 w 8002094"/>
              <a:gd name="connsiteY2" fmla="*/ 853878 h 2233499"/>
              <a:gd name="connsiteX3" fmla="*/ 4716379 w 8002094"/>
              <a:gd name="connsiteY3" fmla="*/ 565120 h 2233499"/>
              <a:gd name="connsiteX4" fmla="*/ 5678905 w 8002094"/>
              <a:gd name="connsiteY4" fmla="*/ 340530 h 2233499"/>
              <a:gd name="connsiteX5" fmla="*/ 6612263 w 8002094"/>
              <a:gd name="connsiteY5" fmla="*/ 156776 h 2233499"/>
              <a:gd name="connsiteX6" fmla="*/ 8002094 w 8002094"/>
              <a:gd name="connsiteY6" fmla="*/ 0 h 2233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02094" h="2233499">
                <a:moveTo>
                  <a:pt x="0" y="2233499"/>
                </a:moveTo>
                <a:lnTo>
                  <a:pt x="3015915" y="1110551"/>
                </a:lnTo>
                <a:cubicBezTo>
                  <a:pt x="3646904" y="880614"/>
                  <a:pt x="3502525" y="944783"/>
                  <a:pt x="3785936" y="853878"/>
                </a:cubicBezTo>
                <a:cubicBezTo>
                  <a:pt x="4069347" y="762973"/>
                  <a:pt x="4400884" y="650678"/>
                  <a:pt x="4716379" y="565120"/>
                </a:cubicBezTo>
                <a:cubicBezTo>
                  <a:pt x="5031874" y="479562"/>
                  <a:pt x="5362924" y="408587"/>
                  <a:pt x="5678905" y="340530"/>
                </a:cubicBezTo>
                <a:cubicBezTo>
                  <a:pt x="5994886" y="272473"/>
                  <a:pt x="6414410" y="183513"/>
                  <a:pt x="6612263" y="156776"/>
                </a:cubicBezTo>
                <a:cubicBezTo>
                  <a:pt x="6810116" y="130039"/>
                  <a:pt x="7932578" y="2674"/>
                  <a:pt x="8002094" y="0"/>
                </a:cubicBezTo>
              </a:path>
            </a:pathLst>
          </a:cu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40EF195B-0A84-48E7-8495-6A6A2B69A4BC}"/>
              </a:ext>
            </a:extLst>
          </p:cNvPr>
          <p:cNvSpPr txBox="1"/>
          <p:nvPr/>
        </p:nvSpPr>
        <p:spPr>
          <a:xfrm>
            <a:off x="3217068" y="4972090"/>
            <a:ext cx="1845479" cy="461665"/>
          </a:xfrm>
          <a:prstGeom prst="rect">
            <a:avLst/>
          </a:prstGeom>
          <a:noFill/>
        </p:spPr>
        <p:txBody>
          <a:bodyPr wrap="square" rtlCol="0">
            <a:spAutoFit/>
          </a:bodyPr>
          <a:lstStyle/>
          <a:p>
            <a:r>
              <a:rPr lang="en-US" sz="2400" dirty="0">
                <a:solidFill>
                  <a:srgbClr val="00B050"/>
                </a:solidFill>
              </a:rPr>
              <a:t>Gas Velocity</a:t>
            </a:r>
          </a:p>
        </p:txBody>
      </p:sp>
      <p:sp>
        <p:nvSpPr>
          <p:cNvPr id="22" name="TextBox 21">
            <a:extLst>
              <a:ext uri="{FF2B5EF4-FFF2-40B4-BE49-F238E27FC236}">
                <a16:creationId xmlns:a16="http://schemas.microsoft.com/office/drawing/2014/main" id="{52CD2C20-C7C7-4FA2-AE91-4D7FF165923A}"/>
              </a:ext>
            </a:extLst>
          </p:cNvPr>
          <p:cNvSpPr txBox="1"/>
          <p:nvPr/>
        </p:nvSpPr>
        <p:spPr>
          <a:xfrm>
            <a:off x="2029425" y="3629241"/>
            <a:ext cx="2637621" cy="461665"/>
          </a:xfrm>
          <a:prstGeom prst="rect">
            <a:avLst/>
          </a:prstGeom>
          <a:noFill/>
        </p:spPr>
        <p:txBody>
          <a:bodyPr wrap="square" rtlCol="0">
            <a:spAutoFit/>
          </a:bodyPr>
          <a:lstStyle/>
          <a:p>
            <a:r>
              <a:rPr lang="en-US" sz="2400" dirty="0">
                <a:solidFill>
                  <a:srgbClr val="002060"/>
                </a:solidFill>
              </a:rPr>
              <a:t>Gas Pressure</a:t>
            </a:r>
          </a:p>
        </p:txBody>
      </p:sp>
      <p:sp>
        <p:nvSpPr>
          <p:cNvPr id="9" name="TextBox 8">
            <a:extLst>
              <a:ext uri="{FF2B5EF4-FFF2-40B4-BE49-F238E27FC236}">
                <a16:creationId xmlns:a16="http://schemas.microsoft.com/office/drawing/2014/main" id="{9BE276C7-4ECB-4C07-8D85-A562DBBB51F7}"/>
              </a:ext>
            </a:extLst>
          </p:cNvPr>
          <p:cNvSpPr txBox="1"/>
          <p:nvPr/>
        </p:nvSpPr>
        <p:spPr>
          <a:xfrm>
            <a:off x="10213379" y="5390608"/>
            <a:ext cx="1332449" cy="646331"/>
          </a:xfrm>
          <a:prstGeom prst="rect">
            <a:avLst/>
          </a:prstGeom>
          <a:noFill/>
        </p:spPr>
        <p:txBody>
          <a:bodyPr wrap="square" rtlCol="0">
            <a:spAutoFit/>
          </a:bodyPr>
          <a:lstStyle/>
          <a:p>
            <a:r>
              <a:rPr lang="en-US" dirty="0"/>
              <a:t>Represents a vacuum</a:t>
            </a:r>
          </a:p>
        </p:txBody>
      </p:sp>
      <p:sp>
        <p:nvSpPr>
          <p:cNvPr id="28" name="TextBox 27">
            <a:extLst>
              <a:ext uri="{FF2B5EF4-FFF2-40B4-BE49-F238E27FC236}">
                <a16:creationId xmlns:a16="http://schemas.microsoft.com/office/drawing/2014/main" id="{D0AD6B84-26A2-45B3-B1DA-6CF00A638A00}"/>
              </a:ext>
            </a:extLst>
          </p:cNvPr>
          <p:cNvSpPr txBox="1"/>
          <p:nvPr/>
        </p:nvSpPr>
        <p:spPr>
          <a:xfrm>
            <a:off x="8939517" y="3722363"/>
            <a:ext cx="2932171" cy="1200329"/>
          </a:xfrm>
          <a:prstGeom prst="rect">
            <a:avLst/>
          </a:prstGeom>
          <a:noFill/>
        </p:spPr>
        <p:txBody>
          <a:bodyPr wrap="square" rtlCol="0">
            <a:spAutoFit/>
          </a:bodyPr>
          <a:lstStyle/>
          <a:p>
            <a:r>
              <a:rPr lang="en-US" dirty="0"/>
              <a:t>We select the exit cone length such that the gas pressure is equal to the atmospheric pressure.</a:t>
            </a:r>
          </a:p>
        </p:txBody>
      </p:sp>
      <p:cxnSp>
        <p:nvCxnSpPr>
          <p:cNvPr id="14" name="Straight Arrow Connector 13">
            <a:extLst>
              <a:ext uri="{FF2B5EF4-FFF2-40B4-BE49-F238E27FC236}">
                <a16:creationId xmlns:a16="http://schemas.microsoft.com/office/drawing/2014/main" id="{00C78028-8C12-497E-ABF6-22230F4AC618}"/>
              </a:ext>
            </a:extLst>
          </p:cNvPr>
          <p:cNvCxnSpPr>
            <a:stCxn id="9" idx="1"/>
          </p:cNvCxnSpPr>
          <p:nvPr/>
        </p:nvCxnSpPr>
        <p:spPr>
          <a:xfrm flipH="1" flipV="1">
            <a:off x="9741726" y="5713773"/>
            <a:ext cx="471653" cy="1"/>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C0EB7B5B-D395-4127-8EDB-38AE055963E2}"/>
              </a:ext>
            </a:extLst>
          </p:cNvPr>
          <p:cNvCxnSpPr>
            <a:cxnSpLocks/>
            <a:endCxn id="18" idx="8"/>
          </p:cNvCxnSpPr>
          <p:nvPr/>
        </p:nvCxnSpPr>
        <p:spPr>
          <a:xfrm flipH="1">
            <a:off x="8605655" y="4982955"/>
            <a:ext cx="542514" cy="580637"/>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B28C04F7-479A-49B9-9646-DD71A548362D}"/>
              </a:ext>
            </a:extLst>
          </p:cNvPr>
          <p:cNvSpPr txBox="1"/>
          <p:nvPr/>
        </p:nvSpPr>
        <p:spPr>
          <a:xfrm>
            <a:off x="1352116" y="6006162"/>
            <a:ext cx="8683774" cy="369332"/>
          </a:xfrm>
          <a:prstGeom prst="rect">
            <a:avLst/>
          </a:prstGeom>
          <a:noFill/>
        </p:spPr>
        <p:txBody>
          <a:bodyPr wrap="square" rtlCol="0">
            <a:spAutoFit/>
          </a:bodyPr>
          <a:lstStyle/>
          <a:p>
            <a:r>
              <a:rPr lang="en-US" dirty="0"/>
              <a:t>The gas pressure decreases and the velocity increases as the gas moves through the motor</a:t>
            </a:r>
          </a:p>
        </p:txBody>
      </p:sp>
      <p:sp>
        <p:nvSpPr>
          <p:cNvPr id="38" name="Oval 37">
            <a:extLst>
              <a:ext uri="{FF2B5EF4-FFF2-40B4-BE49-F238E27FC236}">
                <a16:creationId xmlns:a16="http://schemas.microsoft.com/office/drawing/2014/main" id="{38DC5AA3-2492-4BDA-99C5-D9368DAD113B}"/>
              </a:ext>
            </a:extLst>
          </p:cNvPr>
          <p:cNvSpPr/>
          <p:nvPr/>
        </p:nvSpPr>
        <p:spPr>
          <a:xfrm>
            <a:off x="8409709" y="5126182"/>
            <a:ext cx="529808" cy="764251"/>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56D3D6F3-A9A8-4903-8160-20AFE556EF42}"/>
              </a:ext>
            </a:extLst>
          </p:cNvPr>
          <p:cNvSpPr/>
          <p:nvPr/>
        </p:nvSpPr>
        <p:spPr>
          <a:xfrm>
            <a:off x="9435874" y="5447610"/>
            <a:ext cx="529808" cy="52625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3623874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4D0C9993-35AC-4D4E-818D-FD22DACCB5DB}"/>
              </a:ext>
            </a:extLst>
          </p:cNvPr>
          <p:cNvGrpSpPr/>
          <p:nvPr/>
        </p:nvGrpSpPr>
        <p:grpSpPr>
          <a:xfrm>
            <a:off x="1622857" y="1469535"/>
            <a:ext cx="8114062" cy="1565164"/>
            <a:chOff x="1902772" y="1775471"/>
            <a:chExt cx="8114062" cy="1565164"/>
          </a:xfrm>
        </p:grpSpPr>
        <p:grpSp>
          <p:nvGrpSpPr>
            <p:cNvPr id="8" name="Group 7">
              <a:extLst>
                <a:ext uri="{FF2B5EF4-FFF2-40B4-BE49-F238E27FC236}">
                  <a16:creationId xmlns:a16="http://schemas.microsoft.com/office/drawing/2014/main" id="{AE3D0547-ED8F-4C56-821A-624EF423EAA4}"/>
                </a:ext>
              </a:extLst>
            </p:cNvPr>
            <p:cNvGrpSpPr/>
            <p:nvPr/>
          </p:nvGrpSpPr>
          <p:grpSpPr>
            <a:xfrm>
              <a:off x="1902772" y="1775471"/>
              <a:ext cx="8114062" cy="1565164"/>
              <a:chOff x="1315850" y="1636771"/>
              <a:chExt cx="8114062" cy="1565164"/>
            </a:xfrm>
          </p:grpSpPr>
          <p:sp>
            <p:nvSpPr>
              <p:cNvPr id="7" name="Rectangle: Rounded Corners 6">
                <a:extLst>
                  <a:ext uri="{FF2B5EF4-FFF2-40B4-BE49-F238E27FC236}">
                    <a16:creationId xmlns:a16="http://schemas.microsoft.com/office/drawing/2014/main" id="{866D2C5E-C0F2-4314-B5FB-4F56168B3220}"/>
                  </a:ext>
                </a:extLst>
              </p:cNvPr>
              <p:cNvSpPr/>
              <p:nvPr/>
            </p:nvSpPr>
            <p:spPr>
              <a:xfrm>
                <a:off x="1315850" y="1664804"/>
                <a:ext cx="3736034" cy="1512170"/>
              </a:xfrm>
              <a:prstGeom prst="roundRect">
                <a:avLst>
                  <a:gd name="adj" fmla="val 326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rapezoid 3">
                <a:extLst>
                  <a:ext uri="{FF2B5EF4-FFF2-40B4-BE49-F238E27FC236}">
                    <a16:creationId xmlns:a16="http://schemas.microsoft.com/office/drawing/2014/main" id="{E2CA3462-AE6B-4887-8759-46BE331C226F}"/>
                  </a:ext>
                </a:extLst>
              </p:cNvPr>
              <p:cNvSpPr/>
              <p:nvPr/>
            </p:nvSpPr>
            <p:spPr>
              <a:xfrm rot="5400000">
                <a:off x="4411182" y="1909459"/>
                <a:ext cx="1512172" cy="1022857"/>
              </a:xfrm>
              <a:prstGeom prst="trapezoid">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5" name="Trapezoid 4">
                <a:extLst>
                  <a:ext uri="{FF2B5EF4-FFF2-40B4-BE49-F238E27FC236}">
                    <a16:creationId xmlns:a16="http://schemas.microsoft.com/office/drawing/2014/main" id="{3AEE5880-1F4C-4274-AD45-D634983C8F21}"/>
                  </a:ext>
                </a:extLst>
              </p:cNvPr>
              <p:cNvSpPr/>
              <p:nvPr/>
            </p:nvSpPr>
            <p:spPr>
              <a:xfrm rot="16200000">
                <a:off x="6800354" y="572376"/>
                <a:ext cx="1565164" cy="3693953"/>
              </a:xfrm>
              <a:prstGeom prst="trapezoid">
                <a:avLst>
                  <a:gd name="adj" fmla="val 17762"/>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245A894A-2EF6-4A8F-846E-500043E88D1C}"/>
                  </a:ext>
                </a:extLst>
              </p:cNvPr>
              <p:cNvSpPr/>
              <p:nvPr/>
            </p:nvSpPr>
            <p:spPr>
              <a:xfrm>
                <a:off x="5649207" y="1916832"/>
                <a:ext cx="86753" cy="100811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TextBox 23">
              <a:extLst>
                <a:ext uri="{FF2B5EF4-FFF2-40B4-BE49-F238E27FC236}">
                  <a16:creationId xmlns:a16="http://schemas.microsoft.com/office/drawing/2014/main" id="{392D9024-8142-461A-8CC6-9D0FAAB7C934}"/>
                </a:ext>
              </a:extLst>
            </p:cNvPr>
            <p:cNvSpPr txBox="1"/>
            <p:nvPr/>
          </p:nvSpPr>
          <p:spPr>
            <a:xfrm>
              <a:off x="2281810" y="2142554"/>
              <a:ext cx="2393025" cy="830997"/>
            </a:xfrm>
            <a:prstGeom prst="rect">
              <a:avLst/>
            </a:prstGeom>
            <a:noFill/>
          </p:spPr>
          <p:txBody>
            <a:bodyPr wrap="square" rtlCol="0">
              <a:spAutoFit/>
            </a:bodyPr>
            <a:lstStyle/>
            <a:p>
              <a:pPr algn="ctr"/>
              <a:r>
                <a:rPr lang="en-US" sz="2400" b="1" dirty="0">
                  <a:solidFill>
                    <a:srgbClr val="FFFF00"/>
                  </a:solidFill>
                </a:rPr>
                <a:t>Combustion Chamber</a:t>
              </a:r>
            </a:p>
          </p:txBody>
        </p:sp>
        <p:sp>
          <p:nvSpPr>
            <p:cNvPr id="25" name="TextBox 24">
              <a:extLst>
                <a:ext uri="{FF2B5EF4-FFF2-40B4-BE49-F238E27FC236}">
                  <a16:creationId xmlns:a16="http://schemas.microsoft.com/office/drawing/2014/main" id="{94674201-9C49-4361-97FA-C35B71D92A75}"/>
                </a:ext>
              </a:extLst>
            </p:cNvPr>
            <p:cNvSpPr txBox="1"/>
            <p:nvPr/>
          </p:nvSpPr>
          <p:spPr>
            <a:xfrm>
              <a:off x="5393754" y="2327219"/>
              <a:ext cx="2393025" cy="461665"/>
            </a:xfrm>
            <a:prstGeom prst="rect">
              <a:avLst/>
            </a:prstGeom>
            <a:noFill/>
          </p:spPr>
          <p:txBody>
            <a:bodyPr wrap="square" rtlCol="0">
              <a:spAutoFit/>
            </a:bodyPr>
            <a:lstStyle/>
            <a:p>
              <a:pPr algn="ctr"/>
              <a:r>
                <a:rPr lang="en-US" sz="2400" b="1" dirty="0">
                  <a:solidFill>
                    <a:srgbClr val="FFFF00"/>
                  </a:solidFill>
                </a:rPr>
                <a:t>Nozzle</a:t>
              </a:r>
            </a:p>
          </p:txBody>
        </p:sp>
      </p:grpSp>
      <p:sp>
        <p:nvSpPr>
          <p:cNvPr id="2" name="Slide Number Placeholder 1">
            <a:extLst>
              <a:ext uri="{FF2B5EF4-FFF2-40B4-BE49-F238E27FC236}">
                <a16:creationId xmlns:a16="http://schemas.microsoft.com/office/drawing/2014/main" id="{78389423-D267-4577-937F-3714291E8B77}"/>
              </a:ext>
            </a:extLst>
          </p:cNvPr>
          <p:cNvSpPr>
            <a:spLocks noGrp="1"/>
          </p:cNvSpPr>
          <p:nvPr>
            <p:ph type="sldNum" sz="quarter" idx="12"/>
          </p:nvPr>
        </p:nvSpPr>
        <p:spPr/>
        <p:txBody>
          <a:bodyPr/>
          <a:lstStyle/>
          <a:p>
            <a:fld id="{88487227-8958-4E79-B61A-144BD44F8463}" type="slidenum">
              <a:rPr lang="en-US" smtClean="0"/>
              <a:pPr/>
              <a:t>14</a:t>
            </a:fld>
            <a:endParaRPr lang="en-US"/>
          </a:p>
        </p:txBody>
      </p:sp>
      <p:sp>
        <p:nvSpPr>
          <p:cNvPr id="23" name="Title 1">
            <a:extLst>
              <a:ext uri="{FF2B5EF4-FFF2-40B4-BE49-F238E27FC236}">
                <a16:creationId xmlns:a16="http://schemas.microsoft.com/office/drawing/2014/main" id="{8BBAEA14-C35C-4645-9543-9D41C69F7626}"/>
              </a:ext>
            </a:extLst>
          </p:cNvPr>
          <p:cNvSpPr txBox="1">
            <a:spLocks/>
          </p:cNvSpPr>
          <p:nvPr/>
        </p:nvSpPr>
        <p:spPr>
          <a:xfrm>
            <a:off x="623395" y="274638"/>
            <a:ext cx="10510351" cy="778098"/>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solidFill>
                  <a:srgbClr val="FF0000"/>
                </a:solidFill>
              </a:rPr>
              <a:t>Generic Pressure and Velocity in a Solid Rocket Motor</a:t>
            </a:r>
          </a:p>
        </p:txBody>
      </p:sp>
      <p:cxnSp>
        <p:nvCxnSpPr>
          <p:cNvPr id="10" name="Straight Connector 9">
            <a:extLst>
              <a:ext uri="{FF2B5EF4-FFF2-40B4-BE49-F238E27FC236}">
                <a16:creationId xmlns:a16="http://schemas.microsoft.com/office/drawing/2014/main" id="{F9DAC528-6394-4120-81CF-E9AC5D6B0B63}"/>
              </a:ext>
            </a:extLst>
          </p:cNvPr>
          <p:cNvCxnSpPr/>
          <p:nvPr/>
        </p:nvCxnSpPr>
        <p:spPr>
          <a:xfrm>
            <a:off x="1442837" y="3569062"/>
            <a:ext cx="0" cy="205222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C701A98-98C6-44F9-81B9-E582014B624B}"/>
              </a:ext>
            </a:extLst>
          </p:cNvPr>
          <p:cNvCxnSpPr/>
          <p:nvPr/>
        </p:nvCxnSpPr>
        <p:spPr>
          <a:xfrm>
            <a:off x="4962846" y="1242657"/>
            <a:ext cx="0" cy="4176464"/>
          </a:xfrm>
          <a:prstGeom prst="line">
            <a:avLst/>
          </a:prstGeom>
          <a:ln w="28575">
            <a:solidFill>
              <a:srgbClr val="00B050"/>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D234AF3-1786-4247-A189-36C23F6588D2}"/>
              </a:ext>
            </a:extLst>
          </p:cNvPr>
          <p:cNvCxnSpPr/>
          <p:nvPr/>
        </p:nvCxnSpPr>
        <p:spPr>
          <a:xfrm>
            <a:off x="5979341" y="1242657"/>
            <a:ext cx="0" cy="4176464"/>
          </a:xfrm>
          <a:prstGeom prst="line">
            <a:avLst/>
          </a:prstGeom>
          <a:ln w="28575">
            <a:solidFill>
              <a:srgbClr val="00B050"/>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DC6B4912-63BD-4008-BDA5-5284A9BF82A4}"/>
              </a:ext>
            </a:extLst>
          </p:cNvPr>
          <p:cNvCxnSpPr/>
          <p:nvPr/>
        </p:nvCxnSpPr>
        <p:spPr>
          <a:xfrm>
            <a:off x="8607633" y="1242657"/>
            <a:ext cx="0" cy="4176464"/>
          </a:xfrm>
          <a:prstGeom prst="line">
            <a:avLst/>
          </a:prstGeom>
          <a:ln w="28575">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18" name="Freeform: Shape 17">
            <a:extLst>
              <a:ext uri="{FF2B5EF4-FFF2-40B4-BE49-F238E27FC236}">
                <a16:creationId xmlns:a16="http://schemas.microsoft.com/office/drawing/2014/main" id="{99E182A2-BE24-48E1-B5B4-B405F98910F0}"/>
              </a:ext>
            </a:extLst>
          </p:cNvPr>
          <p:cNvSpPr/>
          <p:nvPr/>
        </p:nvSpPr>
        <p:spPr>
          <a:xfrm>
            <a:off x="1802005" y="3647902"/>
            <a:ext cx="7870840" cy="2191205"/>
          </a:xfrm>
          <a:custGeom>
            <a:avLst/>
            <a:gdLst>
              <a:gd name="connsiteX0" fmla="*/ 0 w 5454316"/>
              <a:gd name="connsiteY0" fmla="*/ 5172 h 1673551"/>
              <a:gd name="connsiteX1" fmla="*/ 914400 w 5454316"/>
              <a:gd name="connsiteY1" fmla="*/ 5172 h 1673551"/>
              <a:gd name="connsiteX2" fmla="*/ 1604210 w 5454316"/>
              <a:gd name="connsiteY2" fmla="*/ 21214 h 1673551"/>
              <a:gd name="connsiteX3" fmla="*/ 2406316 w 5454316"/>
              <a:gd name="connsiteY3" fmla="*/ 229762 h 1673551"/>
              <a:gd name="connsiteX4" fmla="*/ 2839452 w 5454316"/>
              <a:gd name="connsiteY4" fmla="*/ 454351 h 1673551"/>
              <a:gd name="connsiteX5" fmla="*/ 3288631 w 5454316"/>
              <a:gd name="connsiteY5" fmla="*/ 919572 h 1673551"/>
              <a:gd name="connsiteX6" fmla="*/ 3801979 w 5454316"/>
              <a:gd name="connsiteY6" fmla="*/ 1240414 h 1673551"/>
              <a:gd name="connsiteX7" fmla="*/ 4700337 w 5454316"/>
              <a:gd name="connsiteY7" fmla="*/ 1513130 h 1673551"/>
              <a:gd name="connsiteX8" fmla="*/ 5454316 w 5454316"/>
              <a:gd name="connsiteY8" fmla="*/ 1673551 h 1673551"/>
              <a:gd name="connsiteX0" fmla="*/ 0 w 6817895"/>
              <a:gd name="connsiteY0" fmla="*/ 0 h 1844842"/>
              <a:gd name="connsiteX1" fmla="*/ 2277979 w 6817895"/>
              <a:gd name="connsiteY1" fmla="*/ 176463 h 1844842"/>
              <a:gd name="connsiteX2" fmla="*/ 2967789 w 6817895"/>
              <a:gd name="connsiteY2" fmla="*/ 192505 h 1844842"/>
              <a:gd name="connsiteX3" fmla="*/ 3769895 w 6817895"/>
              <a:gd name="connsiteY3" fmla="*/ 401053 h 1844842"/>
              <a:gd name="connsiteX4" fmla="*/ 4203031 w 6817895"/>
              <a:gd name="connsiteY4" fmla="*/ 625642 h 1844842"/>
              <a:gd name="connsiteX5" fmla="*/ 4652210 w 6817895"/>
              <a:gd name="connsiteY5" fmla="*/ 1090863 h 1844842"/>
              <a:gd name="connsiteX6" fmla="*/ 5165558 w 6817895"/>
              <a:gd name="connsiteY6" fmla="*/ 1411705 h 1844842"/>
              <a:gd name="connsiteX7" fmla="*/ 6063916 w 6817895"/>
              <a:gd name="connsiteY7" fmla="*/ 1684421 h 1844842"/>
              <a:gd name="connsiteX8" fmla="*/ 6817895 w 6817895"/>
              <a:gd name="connsiteY8" fmla="*/ 1844842 h 1844842"/>
              <a:gd name="connsiteX0" fmla="*/ 0 w 6817895"/>
              <a:gd name="connsiteY0" fmla="*/ 0 h 1844842"/>
              <a:gd name="connsiteX1" fmla="*/ 2085474 w 6817895"/>
              <a:gd name="connsiteY1" fmla="*/ 80211 h 1844842"/>
              <a:gd name="connsiteX2" fmla="*/ 2967789 w 6817895"/>
              <a:gd name="connsiteY2" fmla="*/ 192505 h 1844842"/>
              <a:gd name="connsiteX3" fmla="*/ 3769895 w 6817895"/>
              <a:gd name="connsiteY3" fmla="*/ 401053 h 1844842"/>
              <a:gd name="connsiteX4" fmla="*/ 4203031 w 6817895"/>
              <a:gd name="connsiteY4" fmla="*/ 625642 h 1844842"/>
              <a:gd name="connsiteX5" fmla="*/ 4652210 w 6817895"/>
              <a:gd name="connsiteY5" fmla="*/ 1090863 h 1844842"/>
              <a:gd name="connsiteX6" fmla="*/ 5165558 w 6817895"/>
              <a:gd name="connsiteY6" fmla="*/ 1411705 h 1844842"/>
              <a:gd name="connsiteX7" fmla="*/ 6063916 w 6817895"/>
              <a:gd name="connsiteY7" fmla="*/ 1684421 h 1844842"/>
              <a:gd name="connsiteX8" fmla="*/ 6817895 w 6817895"/>
              <a:gd name="connsiteY8" fmla="*/ 1844842 h 1844842"/>
              <a:gd name="connsiteX0" fmla="*/ 0 w 7884695"/>
              <a:gd name="connsiteY0" fmla="*/ 0 h 2080369"/>
              <a:gd name="connsiteX1" fmla="*/ 2085474 w 7884695"/>
              <a:gd name="connsiteY1" fmla="*/ 80211 h 2080369"/>
              <a:gd name="connsiteX2" fmla="*/ 2967789 w 7884695"/>
              <a:gd name="connsiteY2" fmla="*/ 192505 h 2080369"/>
              <a:gd name="connsiteX3" fmla="*/ 3769895 w 7884695"/>
              <a:gd name="connsiteY3" fmla="*/ 401053 h 2080369"/>
              <a:gd name="connsiteX4" fmla="*/ 4203031 w 7884695"/>
              <a:gd name="connsiteY4" fmla="*/ 625642 h 2080369"/>
              <a:gd name="connsiteX5" fmla="*/ 4652210 w 7884695"/>
              <a:gd name="connsiteY5" fmla="*/ 1090863 h 2080369"/>
              <a:gd name="connsiteX6" fmla="*/ 5165558 w 7884695"/>
              <a:gd name="connsiteY6" fmla="*/ 1411705 h 2080369"/>
              <a:gd name="connsiteX7" fmla="*/ 6063916 w 7884695"/>
              <a:gd name="connsiteY7" fmla="*/ 1684421 h 2080369"/>
              <a:gd name="connsiteX8" fmla="*/ 7884695 w 7884695"/>
              <a:gd name="connsiteY8" fmla="*/ 2080369 h 2080369"/>
              <a:gd name="connsiteX0" fmla="*/ 0 w 7884695"/>
              <a:gd name="connsiteY0" fmla="*/ 0 h 2080369"/>
              <a:gd name="connsiteX1" fmla="*/ 2085474 w 7884695"/>
              <a:gd name="connsiteY1" fmla="*/ 80211 h 2080369"/>
              <a:gd name="connsiteX2" fmla="*/ 2967789 w 7884695"/>
              <a:gd name="connsiteY2" fmla="*/ 192505 h 2080369"/>
              <a:gd name="connsiteX3" fmla="*/ 3769895 w 7884695"/>
              <a:gd name="connsiteY3" fmla="*/ 401053 h 2080369"/>
              <a:gd name="connsiteX4" fmla="*/ 4203031 w 7884695"/>
              <a:gd name="connsiteY4" fmla="*/ 625642 h 2080369"/>
              <a:gd name="connsiteX5" fmla="*/ 4652210 w 7884695"/>
              <a:gd name="connsiteY5" fmla="*/ 1090863 h 2080369"/>
              <a:gd name="connsiteX6" fmla="*/ 5165558 w 7884695"/>
              <a:gd name="connsiteY6" fmla="*/ 1411705 h 2080369"/>
              <a:gd name="connsiteX7" fmla="*/ 6063916 w 7884695"/>
              <a:gd name="connsiteY7" fmla="*/ 1684421 h 2080369"/>
              <a:gd name="connsiteX8" fmla="*/ 6798844 w 7884695"/>
              <a:gd name="connsiteY8" fmla="*/ 1920496 h 2080369"/>
              <a:gd name="connsiteX9" fmla="*/ 7884695 w 7884695"/>
              <a:gd name="connsiteY9" fmla="*/ 2080369 h 2080369"/>
              <a:gd name="connsiteX0" fmla="*/ 0 w 7870840"/>
              <a:gd name="connsiteY0" fmla="*/ 0 h 2191205"/>
              <a:gd name="connsiteX1" fmla="*/ 2085474 w 7870840"/>
              <a:gd name="connsiteY1" fmla="*/ 80211 h 2191205"/>
              <a:gd name="connsiteX2" fmla="*/ 2967789 w 7870840"/>
              <a:gd name="connsiteY2" fmla="*/ 192505 h 2191205"/>
              <a:gd name="connsiteX3" fmla="*/ 3769895 w 7870840"/>
              <a:gd name="connsiteY3" fmla="*/ 401053 h 2191205"/>
              <a:gd name="connsiteX4" fmla="*/ 4203031 w 7870840"/>
              <a:gd name="connsiteY4" fmla="*/ 625642 h 2191205"/>
              <a:gd name="connsiteX5" fmla="*/ 4652210 w 7870840"/>
              <a:gd name="connsiteY5" fmla="*/ 1090863 h 2191205"/>
              <a:gd name="connsiteX6" fmla="*/ 5165558 w 7870840"/>
              <a:gd name="connsiteY6" fmla="*/ 1411705 h 2191205"/>
              <a:gd name="connsiteX7" fmla="*/ 6063916 w 7870840"/>
              <a:gd name="connsiteY7" fmla="*/ 1684421 h 2191205"/>
              <a:gd name="connsiteX8" fmla="*/ 6798844 w 7870840"/>
              <a:gd name="connsiteY8" fmla="*/ 1920496 h 2191205"/>
              <a:gd name="connsiteX9" fmla="*/ 7870840 w 7870840"/>
              <a:gd name="connsiteY9" fmla="*/ 2191205 h 2191205"/>
              <a:gd name="connsiteX0" fmla="*/ 0 w 7870840"/>
              <a:gd name="connsiteY0" fmla="*/ 0 h 2191205"/>
              <a:gd name="connsiteX1" fmla="*/ 2085474 w 7870840"/>
              <a:gd name="connsiteY1" fmla="*/ 80211 h 2191205"/>
              <a:gd name="connsiteX2" fmla="*/ 2967789 w 7870840"/>
              <a:gd name="connsiteY2" fmla="*/ 192505 h 2191205"/>
              <a:gd name="connsiteX3" fmla="*/ 3769895 w 7870840"/>
              <a:gd name="connsiteY3" fmla="*/ 401053 h 2191205"/>
              <a:gd name="connsiteX4" fmla="*/ 4203031 w 7870840"/>
              <a:gd name="connsiteY4" fmla="*/ 625642 h 2191205"/>
              <a:gd name="connsiteX5" fmla="*/ 4652210 w 7870840"/>
              <a:gd name="connsiteY5" fmla="*/ 1090863 h 2191205"/>
              <a:gd name="connsiteX6" fmla="*/ 5165558 w 7870840"/>
              <a:gd name="connsiteY6" fmla="*/ 1411705 h 2191205"/>
              <a:gd name="connsiteX7" fmla="*/ 5994643 w 7870840"/>
              <a:gd name="connsiteY7" fmla="*/ 1712130 h 2191205"/>
              <a:gd name="connsiteX8" fmla="*/ 6798844 w 7870840"/>
              <a:gd name="connsiteY8" fmla="*/ 1920496 h 2191205"/>
              <a:gd name="connsiteX9" fmla="*/ 7870840 w 7870840"/>
              <a:gd name="connsiteY9" fmla="*/ 2191205 h 2191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70840" h="2191205">
                <a:moveTo>
                  <a:pt x="0" y="0"/>
                </a:moveTo>
                <a:lnTo>
                  <a:pt x="2085474" y="80211"/>
                </a:lnTo>
                <a:cubicBezTo>
                  <a:pt x="2580106" y="112295"/>
                  <a:pt x="2687052" y="139031"/>
                  <a:pt x="2967789" y="192505"/>
                </a:cubicBezTo>
                <a:cubicBezTo>
                  <a:pt x="3248526" y="245979"/>
                  <a:pt x="3564021" y="328864"/>
                  <a:pt x="3769895" y="401053"/>
                </a:cubicBezTo>
                <a:cubicBezTo>
                  <a:pt x="3975769" y="473242"/>
                  <a:pt x="4055979" y="510674"/>
                  <a:pt x="4203031" y="625642"/>
                </a:cubicBezTo>
                <a:cubicBezTo>
                  <a:pt x="4350083" y="740610"/>
                  <a:pt x="4491789" y="959853"/>
                  <a:pt x="4652210" y="1090863"/>
                </a:cubicBezTo>
                <a:cubicBezTo>
                  <a:pt x="4812631" y="1221873"/>
                  <a:pt x="4941819" y="1308161"/>
                  <a:pt x="5165558" y="1411705"/>
                </a:cubicBezTo>
                <a:cubicBezTo>
                  <a:pt x="5389297" y="1515249"/>
                  <a:pt x="5722429" y="1641186"/>
                  <a:pt x="5994643" y="1712130"/>
                </a:cubicBezTo>
                <a:cubicBezTo>
                  <a:pt x="6266857" y="1783074"/>
                  <a:pt x="6495381" y="1854505"/>
                  <a:pt x="6798844" y="1920496"/>
                </a:cubicBezTo>
                <a:cubicBezTo>
                  <a:pt x="7102307" y="1986487"/>
                  <a:pt x="7689865" y="2150705"/>
                  <a:pt x="7870840" y="2191205"/>
                </a:cubicBezTo>
              </a:path>
            </a:pathLst>
          </a:cu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C95F27A5-7B79-43E4-A10B-DEF96B990FB9}"/>
              </a:ext>
            </a:extLst>
          </p:cNvPr>
          <p:cNvSpPr/>
          <p:nvPr/>
        </p:nvSpPr>
        <p:spPr>
          <a:xfrm>
            <a:off x="1753881" y="3355497"/>
            <a:ext cx="8002094" cy="2233499"/>
          </a:xfrm>
          <a:custGeom>
            <a:avLst/>
            <a:gdLst>
              <a:gd name="connsiteX0" fmla="*/ 0 w 6866021"/>
              <a:gd name="connsiteY0" fmla="*/ 2053390 h 2053390"/>
              <a:gd name="connsiteX1" fmla="*/ 3015915 w 6866021"/>
              <a:gd name="connsiteY1" fmla="*/ 930442 h 2053390"/>
              <a:gd name="connsiteX2" fmla="*/ 3785936 w 6866021"/>
              <a:gd name="connsiteY2" fmla="*/ 673769 h 2053390"/>
              <a:gd name="connsiteX3" fmla="*/ 4732421 w 6866021"/>
              <a:gd name="connsiteY3" fmla="*/ 433137 h 2053390"/>
              <a:gd name="connsiteX4" fmla="*/ 5678905 w 6866021"/>
              <a:gd name="connsiteY4" fmla="*/ 160421 h 2053390"/>
              <a:gd name="connsiteX5" fmla="*/ 6529136 w 6866021"/>
              <a:gd name="connsiteY5" fmla="*/ 32085 h 2053390"/>
              <a:gd name="connsiteX6" fmla="*/ 6866021 w 6866021"/>
              <a:gd name="connsiteY6" fmla="*/ 0 h 2053390"/>
              <a:gd name="connsiteX0" fmla="*/ 0 w 6866021"/>
              <a:gd name="connsiteY0" fmla="*/ 2053390 h 2053390"/>
              <a:gd name="connsiteX1" fmla="*/ 3015915 w 6866021"/>
              <a:gd name="connsiteY1" fmla="*/ 930442 h 2053390"/>
              <a:gd name="connsiteX2" fmla="*/ 3785936 w 6866021"/>
              <a:gd name="connsiteY2" fmla="*/ 673769 h 2053390"/>
              <a:gd name="connsiteX3" fmla="*/ 4716379 w 6866021"/>
              <a:gd name="connsiteY3" fmla="*/ 385011 h 2053390"/>
              <a:gd name="connsiteX4" fmla="*/ 5678905 w 6866021"/>
              <a:gd name="connsiteY4" fmla="*/ 160421 h 2053390"/>
              <a:gd name="connsiteX5" fmla="*/ 6529136 w 6866021"/>
              <a:gd name="connsiteY5" fmla="*/ 32085 h 2053390"/>
              <a:gd name="connsiteX6" fmla="*/ 6866021 w 6866021"/>
              <a:gd name="connsiteY6" fmla="*/ 0 h 2053390"/>
              <a:gd name="connsiteX0" fmla="*/ 0 w 7918967"/>
              <a:gd name="connsiteY0" fmla="*/ 2233499 h 2233499"/>
              <a:gd name="connsiteX1" fmla="*/ 3015915 w 7918967"/>
              <a:gd name="connsiteY1" fmla="*/ 1110551 h 2233499"/>
              <a:gd name="connsiteX2" fmla="*/ 3785936 w 7918967"/>
              <a:gd name="connsiteY2" fmla="*/ 853878 h 2233499"/>
              <a:gd name="connsiteX3" fmla="*/ 4716379 w 7918967"/>
              <a:gd name="connsiteY3" fmla="*/ 565120 h 2233499"/>
              <a:gd name="connsiteX4" fmla="*/ 5678905 w 7918967"/>
              <a:gd name="connsiteY4" fmla="*/ 340530 h 2233499"/>
              <a:gd name="connsiteX5" fmla="*/ 6529136 w 7918967"/>
              <a:gd name="connsiteY5" fmla="*/ 212194 h 2233499"/>
              <a:gd name="connsiteX6" fmla="*/ 7918967 w 7918967"/>
              <a:gd name="connsiteY6" fmla="*/ 0 h 2233499"/>
              <a:gd name="connsiteX0" fmla="*/ 0 w 7918967"/>
              <a:gd name="connsiteY0" fmla="*/ 2233499 h 2233499"/>
              <a:gd name="connsiteX1" fmla="*/ 3015915 w 7918967"/>
              <a:gd name="connsiteY1" fmla="*/ 1110551 h 2233499"/>
              <a:gd name="connsiteX2" fmla="*/ 3785936 w 7918967"/>
              <a:gd name="connsiteY2" fmla="*/ 853878 h 2233499"/>
              <a:gd name="connsiteX3" fmla="*/ 4716379 w 7918967"/>
              <a:gd name="connsiteY3" fmla="*/ 565120 h 2233499"/>
              <a:gd name="connsiteX4" fmla="*/ 5678905 w 7918967"/>
              <a:gd name="connsiteY4" fmla="*/ 340530 h 2233499"/>
              <a:gd name="connsiteX5" fmla="*/ 6612263 w 7918967"/>
              <a:gd name="connsiteY5" fmla="*/ 156776 h 2233499"/>
              <a:gd name="connsiteX6" fmla="*/ 7918967 w 7918967"/>
              <a:gd name="connsiteY6" fmla="*/ 0 h 2233499"/>
              <a:gd name="connsiteX0" fmla="*/ 0 w 8002094"/>
              <a:gd name="connsiteY0" fmla="*/ 2233499 h 2233499"/>
              <a:gd name="connsiteX1" fmla="*/ 3015915 w 8002094"/>
              <a:gd name="connsiteY1" fmla="*/ 1110551 h 2233499"/>
              <a:gd name="connsiteX2" fmla="*/ 3785936 w 8002094"/>
              <a:gd name="connsiteY2" fmla="*/ 853878 h 2233499"/>
              <a:gd name="connsiteX3" fmla="*/ 4716379 w 8002094"/>
              <a:gd name="connsiteY3" fmla="*/ 565120 h 2233499"/>
              <a:gd name="connsiteX4" fmla="*/ 5678905 w 8002094"/>
              <a:gd name="connsiteY4" fmla="*/ 340530 h 2233499"/>
              <a:gd name="connsiteX5" fmla="*/ 6612263 w 8002094"/>
              <a:gd name="connsiteY5" fmla="*/ 156776 h 2233499"/>
              <a:gd name="connsiteX6" fmla="*/ 8002094 w 8002094"/>
              <a:gd name="connsiteY6" fmla="*/ 0 h 2233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02094" h="2233499">
                <a:moveTo>
                  <a:pt x="0" y="2233499"/>
                </a:moveTo>
                <a:lnTo>
                  <a:pt x="3015915" y="1110551"/>
                </a:lnTo>
                <a:cubicBezTo>
                  <a:pt x="3646904" y="880614"/>
                  <a:pt x="3502525" y="944783"/>
                  <a:pt x="3785936" y="853878"/>
                </a:cubicBezTo>
                <a:cubicBezTo>
                  <a:pt x="4069347" y="762973"/>
                  <a:pt x="4400884" y="650678"/>
                  <a:pt x="4716379" y="565120"/>
                </a:cubicBezTo>
                <a:cubicBezTo>
                  <a:pt x="5031874" y="479562"/>
                  <a:pt x="5362924" y="408587"/>
                  <a:pt x="5678905" y="340530"/>
                </a:cubicBezTo>
                <a:cubicBezTo>
                  <a:pt x="5994886" y="272473"/>
                  <a:pt x="6414410" y="183513"/>
                  <a:pt x="6612263" y="156776"/>
                </a:cubicBezTo>
                <a:cubicBezTo>
                  <a:pt x="6810116" y="130039"/>
                  <a:pt x="7932578" y="2674"/>
                  <a:pt x="8002094" y="0"/>
                </a:cubicBezTo>
              </a:path>
            </a:pathLst>
          </a:cu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Rounded Corners 25">
            <a:extLst>
              <a:ext uri="{FF2B5EF4-FFF2-40B4-BE49-F238E27FC236}">
                <a16:creationId xmlns:a16="http://schemas.microsoft.com/office/drawing/2014/main" id="{08DA4A25-64C0-4124-9477-BA248D05EB24}"/>
              </a:ext>
            </a:extLst>
          </p:cNvPr>
          <p:cNvSpPr/>
          <p:nvPr/>
        </p:nvSpPr>
        <p:spPr>
          <a:xfrm>
            <a:off x="7226799" y="1243913"/>
            <a:ext cx="1235063" cy="2010986"/>
          </a:xfrm>
          <a:prstGeom prst="roundRect">
            <a:avLst/>
          </a:prstGeom>
          <a:solidFill>
            <a:srgbClr val="FF0000">
              <a:alpha val="29020"/>
            </a:srgbClr>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4BE495B6-7C5C-4668-BF86-405FE1CC5ABC}"/>
              </a:ext>
            </a:extLst>
          </p:cNvPr>
          <p:cNvSpPr txBox="1"/>
          <p:nvPr/>
        </p:nvSpPr>
        <p:spPr>
          <a:xfrm>
            <a:off x="7276827" y="1744285"/>
            <a:ext cx="1103886" cy="923330"/>
          </a:xfrm>
          <a:prstGeom prst="rect">
            <a:avLst/>
          </a:prstGeom>
          <a:noFill/>
        </p:spPr>
        <p:txBody>
          <a:bodyPr wrap="square" rtlCol="0">
            <a:spAutoFit/>
          </a:bodyPr>
          <a:lstStyle/>
          <a:p>
            <a:pPr algn="ctr"/>
            <a:r>
              <a:rPr lang="en-US" dirty="0"/>
              <a:t>Exit Cone too short…</a:t>
            </a:r>
          </a:p>
        </p:txBody>
      </p:sp>
      <p:sp>
        <p:nvSpPr>
          <p:cNvPr id="27" name="TextBox 26">
            <a:extLst>
              <a:ext uri="{FF2B5EF4-FFF2-40B4-BE49-F238E27FC236}">
                <a16:creationId xmlns:a16="http://schemas.microsoft.com/office/drawing/2014/main" id="{35332326-D471-4419-BC62-36E441EB3265}"/>
              </a:ext>
            </a:extLst>
          </p:cNvPr>
          <p:cNvSpPr txBox="1"/>
          <p:nvPr/>
        </p:nvSpPr>
        <p:spPr>
          <a:xfrm>
            <a:off x="2029425" y="3629241"/>
            <a:ext cx="2637621" cy="461665"/>
          </a:xfrm>
          <a:prstGeom prst="rect">
            <a:avLst/>
          </a:prstGeom>
          <a:noFill/>
        </p:spPr>
        <p:txBody>
          <a:bodyPr wrap="square" rtlCol="0">
            <a:spAutoFit/>
          </a:bodyPr>
          <a:lstStyle/>
          <a:p>
            <a:r>
              <a:rPr lang="en-US" sz="2400" dirty="0">
                <a:solidFill>
                  <a:srgbClr val="002060"/>
                </a:solidFill>
              </a:rPr>
              <a:t>Gas Pressure</a:t>
            </a:r>
          </a:p>
        </p:txBody>
      </p:sp>
      <p:sp>
        <p:nvSpPr>
          <p:cNvPr id="28" name="TextBox 27">
            <a:extLst>
              <a:ext uri="{FF2B5EF4-FFF2-40B4-BE49-F238E27FC236}">
                <a16:creationId xmlns:a16="http://schemas.microsoft.com/office/drawing/2014/main" id="{D5E0AE68-21B0-4323-B4AC-EA291DB5CC92}"/>
              </a:ext>
            </a:extLst>
          </p:cNvPr>
          <p:cNvSpPr txBox="1"/>
          <p:nvPr/>
        </p:nvSpPr>
        <p:spPr>
          <a:xfrm>
            <a:off x="3217068" y="4972090"/>
            <a:ext cx="1845479" cy="461665"/>
          </a:xfrm>
          <a:prstGeom prst="rect">
            <a:avLst/>
          </a:prstGeom>
          <a:noFill/>
        </p:spPr>
        <p:txBody>
          <a:bodyPr wrap="square" rtlCol="0">
            <a:spAutoFit/>
          </a:bodyPr>
          <a:lstStyle/>
          <a:p>
            <a:r>
              <a:rPr lang="en-US" sz="2400" dirty="0">
                <a:solidFill>
                  <a:srgbClr val="00B050"/>
                </a:solidFill>
              </a:rPr>
              <a:t>Gas Velocity</a:t>
            </a:r>
          </a:p>
        </p:txBody>
      </p:sp>
      <p:cxnSp>
        <p:nvCxnSpPr>
          <p:cNvPr id="29" name="Straight Connector 28">
            <a:extLst>
              <a:ext uri="{FF2B5EF4-FFF2-40B4-BE49-F238E27FC236}">
                <a16:creationId xmlns:a16="http://schemas.microsoft.com/office/drawing/2014/main" id="{E4989E64-442F-4B7B-BF53-7838B6AC491F}"/>
              </a:ext>
            </a:extLst>
          </p:cNvPr>
          <p:cNvCxnSpPr>
            <a:cxnSpLocks/>
          </p:cNvCxnSpPr>
          <p:nvPr/>
        </p:nvCxnSpPr>
        <p:spPr>
          <a:xfrm flipH="1">
            <a:off x="1094509" y="5556595"/>
            <a:ext cx="8647218" cy="5155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EBB02D8-31AD-495A-977E-0BAF47E643C8}"/>
              </a:ext>
            </a:extLst>
          </p:cNvPr>
          <p:cNvCxnSpPr/>
          <p:nvPr/>
        </p:nvCxnSpPr>
        <p:spPr>
          <a:xfrm flipV="1">
            <a:off x="7276827" y="3499787"/>
            <a:ext cx="1185035" cy="213229"/>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DDF8A96-F640-44F3-890A-FF29716409A2}"/>
              </a:ext>
            </a:extLst>
          </p:cNvPr>
          <p:cNvCxnSpPr/>
          <p:nvPr/>
        </p:nvCxnSpPr>
        <p:spPr>
          <a:xfrm flipH="1">
            <a:off x="6982691" y="3429000"/>
            <a:ext cx="1624942" cy="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CC276408-23C9-46AE-9553-BC2C2B5EC383}"/>
              </a:ext>
            </a:extLst>
          </p:cNvPr>
          <p:cNvSpPr txBox="1"/>
          <p:nvPr/>
        </p:nvSpPr>
        <p:spPr>
          <a:xfrm>
            <a:off x="8699070" y="3516253"/>
            <a:ext cx="2911035" cy="923330"/>
          </a:xfrm>
          <a:prstGeom prst="rect">
            <a:avLst/>
          </a:prstGeom>
          <a:noFill/>
        </p:spPr>
        <p:txBody>
          <a:bodyPr wrap="square" rtlCol="0">
            <a:spAutoFit/>
          </a:bodyPr>
          <a:lstStyle/>
          <a:p>
            <a:r>
              <a:rPr lang="en-US" dirty="0"/>
              <a:t>An exit cone that is </a:t>
            </a:r>
            <a:r>
              <a:rPr lang="en-US" b="1" dirty="0"/>
              <a:t>too short </a:t>
            </a:r>
            <a:r>
              <a:rPr lang="en-US" dirty="0"/>
              <a:t>results in an exit velocity that is not maximized…</a:t>
            </a:r>
          </a:p>
        </p:txBody>
      </p:sp>
    </p:spTree>
    <p:extLst>
      <p:ext uri="{BB962C8B-B14F-4D97-AF65-F5344CB8AC3E}">
        <p14:creationId xmlns:p14="http://schemas.microsoft.com/office/powerpoint/2010/main" val="1701652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4D0C9993-35AC-4D4E-818D-FD22DACCB5DB}"/>
              </a:ext>
            </a:extLst>
          </p:cNvPr>
          <p:cNvGrpSpPr/>
          <p:nvPr/>
        </p:nvGrpSpPr>
        <p:grpSpPr>
          <a:xfrm>
            <a:off x="1622857" y="1469535"/>
            <a:ext cx="8114062" cy="1565164"/>
            <a:chOff x="1902772" y="1775471"/>
            <a:chExt cx="8114062" cy="1565164"/>
          </a:xfrm>
        </p:grpSpPr>
        <p:grpSp>
          <p:nvGrpSpPr>
            <p:cNvPr id="8" name="Group 7">
              <a:extLst>
                <a:ext uri="{FF2B5EF4-FFF2-40B4-BE49-F238E27FC236}">
                  <a16:creationId xmlns:a16="http://schemas.microsoft.com/office/drawing/2014/main" id="{AE3D0547-ED8F-4C56-821A-624EF423EAA4}"/>
                </a:ext>
              </a:extLst>
            </p:cNvPr>
            <p:cNvGrpSpPr/>
            <p:nvPr/>
          </p:nvGrpSpPr>
          <p:grpSpPr>
            <a:xfrm>
              <a:off x="1902772" y="1775471"/>
              <a:ext cx="8114062" cy="1565164"/>
              <a:chOff x="1315850" y="1636771"/>
              <a:chExt cx="8114062" cy="1565164"/>
            </a:xfrm>
          </p:grpSpPr>
          <p:sp>
            <p:nvSpPr>
              <p:cNvPr id="7" name="Rectangle: Rounded Corners 6">
                <a:extLst>
                  <a:ext uri="{FF2B5EF4-FFF2-40B4-BE49-F238E27FC236}">
                    <a16:creationId xmlns:a16="http://schemas.microsoft.com/office/drawing/2014/main" id="{866D2C5E-C0F2-4314-B5FB-4F56168B3220}"/>
                  </a:ext>
                </a:extLst>
              </p:cNvPr>
              <p:cNvSpPr/>
              <p:nvPr/>
            </p:nvSpPr>
            <p:spPr>
              <a:xfrm>
                <a:off x="1315850" y="1664804"/>
                <a:ext cx="3736034" cy="1512170"/>
              </a:xfrm>
              <a:prstGeom prst="roundRect">
                <a:avLst>
                  <a:gd name="adj" fmla="val 326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rapezoid 3">
                <a:extLst>
                  <a:ext uri="{FF2B5EF4-FFF2-40B4-BE49-F238E27FC236}">
                    <a16:creationId xmlns:a16="http://schemas.microsoft.com/office/drawing/2014/main" id="{E2CA3462-AE6B-4887-8759-46BE331C226F}"/>
                  </a:ext>
                </a:extLst>
              </p:cNvPr>
              <p:cNvSpPr/>
              <p:nvPr/>
            </p:nvSpPr>
            <p:spPr>
              <a:xfrm rot="5400000">
                <a:off x="4411182" y="1909459"/>
                <a:ext cx="1512172" cy="1022857"/>
              </a:xfrm>
              <a:prstGeom prst="trapezoid">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5" name="Trapezoid 4">
                <a:extLst>
                  <a:ext uri="{FF2B5EF4-FFF2-40B4-BE49-F238E27FC236}">
                    <a16:creationId xmlns:a16="http://schemas.microsoft.com/office/drawing/2014/main" id="{3AEE5880-1F4C-4274-AD45-D634983C8F21}"/>
                  </a:ext>
                </a:extLst>
              </p:cNvPr>
              <p:cNvSpPr/>
              <p:nvPr/>
            </p:nvSpPr>
            <p:spPr>
              <a:xfrm rot="16200000">
                <a:off x="6800354" y="572376"/>
                <a:ext cx="1565164" cy="3693953"/>
              </a:xfrm>
              <a:prstGeom prst="trapezoid">
                <a:avLst>
                  <a:gd name="adj" fmla="val 17762"/>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245A894A-2EF6-4A8F-846E-500043E88D1C}"/>
                  </a:ext>
                </a:extLst>
              </p:cNvPr>
              <p:cNvSpPr/>
              <p:nvPr/>
            </p:nvSpPr>
            <p:spPr>
              <a:xfrm>
                <a:off x="5649207" y="1916832"/>
                <a:ext cx="86753" cy="100811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TextBox 23">
              <a:extLst>
                <a:ext uri="{FF2B5EF4-FFF2-40B4-BE49-F238E27FC236}">
                  <a16:creationId xmlns:a16="http://schemas.microsoft.com/office/drawing/2014/main" id="{392D9024-8142-461A-8CC6-9D0FAAB7C934}"/>
                </a:ext>
              </a:extLst>
            </p:cNvPr>
            <p:cNvSpPr txBox="1"/>
            <p:nvPr/>
          </p:nvSpPr>
          <p:spPr>
            <a:xfrm>
              <a:off x="2281810" y="2142554"/>
              <a:ext cx="2393025" cy="830997"/>
            </a:xfrm>
            <a:prstGeom prst="rect">
              <a:avLst/>
            </a:prstGeom>
            <a:noFill/>
          </p:spPr>
          <p:txBody>
            <a:bodyPr wrap="square" rtlCol="0">
              <a:spAutoFit/>
            </a:bodyPr>
            <a:lstStyle/>
            <a:p>
              <a:pPr algn="ctr"/>
              <a:r>
                <a:rPr lang="en-US" sz="2400" b="1" dirty="0">
                  <a:solidFill>
                    <a:srgbClr val="FFFF00"/>
                  </a:solidFill>
                </a:rPr>
                <a:t>Combustion Chamber</a:t>
              </a:r>
            </a:p>
          </p:txBody>
        </p:sp>
        <p:sp>
          <p:nvSpPr>
            <p:cNvPr id="25" name="TextBox 24">
              <a:extLst>
                <a:ext uri="{FF2B5EF4-FFF2-40B4-BE49-F238E27FC236}">
                  <a16:creationId xmlns:a16="http://schemas.microsoft.com/office/drawing/2014/main" id="{94674201-9C49-4361-97FA-C35B71D92A75}"/>
                </a:ext>
              </a:extLst>
            </p:cNvPr>
            <p:cNvSpPr txBox="1"/>
            <p:nvPr/>
          </p:nvSpPr>
          <p:spPr>
            <a:xfrm>
              <a:off x="5393754" y="2327219"/>
              <a:ext cx="2393025" cy="461665"/>
            </a:xfrm>
            <a:prstGeom prst="rect">
              <a:avLst/>
            </a:prstGeom>
            <a:noFill/>
          </p:spPr>
          <p:txBody>
            <a:bodyPr wrap="square" rtlCol="0">
              <a:spAutoFit/>
            </a:bodyPr>
            <a:lstStyle/>
            <a:p>
              <a:pPr algn="ctr"/>
              <a:r>
                <a:rPr lang="en-US" sz="2400" b="1" dirty="0">
                  <a:solidFill>
                    <a:srgbClr val="FFFF00"/>
                  </a:solidFill>
                </a:rPr>
                <a:t>Nozzle</a:t>
              </a:r>
            </a:p>
          </p:txBody>
        </p:sp>
      </p:grpSp>
      <p:sp>
        <p:nvSpPr>
          <p:cNvPr id="2" name="Slide Number Placeholder 1">
            <a:extLst>
              <a:ext uri="{FF2B5EF4-FFF2-40B4-BE49-F238E27FC236}">
                <a16:creationId xmlns:a16="http://schemas.microsoft.com/office/drawing/2014/main" id="{78389423-D267-4577-937F-3714291E8B77}"/>
              </a:ext>
            </a:extLst>
          </p:cNvPr>
          <p:cNvSpPr>
            <a:spLocks noGrp="1"/>
          </p:cNvSpPr>
          <p:nvPr>
            <p:ph type="sldNum" sz="quarter" idx="12"/>
          </p:nvPr>
        </p:nvSpPr>
        <p:spPr/>
        <p:txBody>
          <a:bodyPr/>
          <a:lstStyle/>
          <a:p>
            <a:fld id="{88487227-8958-4E79-B61A-144BD44F8463}" type="slidenum">
              <a:rPr lang="en-US" smtClean="0"/>
              <a:pPr/>
              <a:t>15</a:t>
            </a:fld>
            <a:endParaRPr lang="en-US"/>
          </a:p>
        </p:txBody>
      </p:sp>
      <p:sp>
        <p:nvSpPr>
          <p:cNvPr id="23" name="Title 1">
            <a:extLst>
              <a:ext uri="{FF2B5EF4-FFF2-40B4-BE49-F238E27FC236}">
                <a16:creationId xmlns:a16="http://schemas.microsoft.com/office/drawing/2014/main" id="{8BBAEA14-C35C-4645-9543-9D41C69F7626}"/>
              </a:ext>
            </a:extLst>
          </p:cNvPr>
          <p:cNvSpPr txBox="1">
            <a:spLocks/>
          </p:cNvSpPr>
          <p:nvPr/>
        </p:nvSpPr>
        <p:spPr>
          <a:xfrm>
            <a:off x="623395" y="274638"/>
            <a:ext cx="10510351" cy="778098"/>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solidFill>
                  <a:srgbClr val="FF0000"/>
                </a:solidFill>
              </a:rPr>
              <a:t>Generic Pressure and Velocity in a Solid Rocket Motor</a:t>
            </a:r>
          </a:p>
        </p:txBody>
      </p:sp>
      <p:cxnSp>
        <p:nvCxnSpPr>
          <p:cNvPr id="10" name="Straight Connector 9">
            <a:extLst>
              <a:ext uri="{FF2B5EF4-FFF2-40B4-BE49-F238E27FC236}">
                <a16:creationId xmlns:a16="http://schemas.microsoft.com/office/drawing/2014/main" id="{F9DAC528-6394-4120-81CF-E9AC5D6B0B63}"/>
              </a:ext>
            </a:extLst>
          </p:cNvPr>
          <p:cNvCxnSpPr/>
          <p:nvPr/>
        </p:nvCxnSpPr>
        <p:spPr>
          <a:xfrm>
            <a:off x="1442837" y="3569062"/>
            <a:ext cx="0" cy="205222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C701A98-98C6-44F9-81B9-E582014B624B}"/>
              </a:ext>
            </a:extLst>
          </p:cNvPr>
          <p:cNvCxnSpPr/>
          <p:nvPr/>
        </p:nvCxnSpPr>
        <p:spPr>
          <a:xfrm>
            <a:off x="4962846" y="1242657"/>
            <a:ext cx="0" cy="4176464"/>
          </a:xfrm>
          <a:prstGeom prst="line">
            <a:avLst/>
          </a:prstGeom>
          <a:ln w="28575">
            <a:solidFill>
              <a:srgbClr val="00B050"/>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D234AF3-1786-4247-A189-36C23F6588D2}"/>
              </a:ext>
            </a:extLst>
          </p:cNvPr>
          <p:cNvCxnSpPr/>
          <p:nvPr/>
        </p:nvCxnSpPr>
        <p:spPr>
          <a:xfrm>
            <a:off x="5979341" y="1242657"/>
            <a:ext cx="0" cy="4176464"/>
          </a:xfrm>
          <a:prstGeom prst="line">
            <a:avLst/>
          </a:prstGeom>
          <a:ln w="28575">
            <a:solidFill>
              <a:srgbClr val="00B050"/>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DC6B4912-63BD-4008-BDA5-5284A9BF82A4}"/>
              </a:ext>
            </a:extLst>
          </p:cNvPr>
          <p:cNvCxnSpPr/>
          <p:nvPr/>
        </p:nvCxnSpPr>
        <p:spPr>
          <a:xfrm>
            <a:off x="8607633" y="1242657"/>
            <a:ext cx="0" cy="4176464"/>
          </a:xfrm>
          <a:prstGeom prst="line">
            <a:avLst/>
          </a:prstGeom>
          <a:ln w="28575">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18" name="Freeform: Shape 17">
            <a:extLst>
              <a:ext uri="{FF2B5EF4-FFF2-40B4-BE49-F238E27FC236}">
                <a16:creationId xmlns:a16="http://schemas.microsoft.com/office/drawing/2014/main" id="{99E182A2-BE24-48E1-B5B4-B405F98910F0}"/>
              </a:ext>
            </a:extLst>
          </p:cNvPr>
          <p:cNvSpPr/>
          <p:nvPr/>
        </p:nvSpPr>
        <p:spPr>
          <a:xfrm>
            <a:off x="1802005" y="3647902"/>
            <a:ext cx="7870840" cy="2191205"/>
          </a:xfrm>
          <a:custGeom>
            <a:avLst/>
            <a:gdLst>
              <a:gd name="connsiteX0" fmla="*/ 0 w 5454316"/>
              <a:gd name="connsiteY0" fmla="*/ 5172 h 1673551"/>
              <a:gd name="connsiteX1" fmla="*/ 914400 w 5454316"/>
              <a:gd name="connsiteY1" fmla="*/ 5172 h 1673551"/>
              <a:gd name="connsiteX2" fmla="*/ 1604210 w 5454316"/>
              <a:gd name="connsiteY2" fmla="*/ 21214 h 1673551"/>
              <a:gd name="connsiteX3" fmla="*/ 2406316 w 5454316"/>
              <a:gd name="connsiteY3" fmla="*/ 229762 h 1673551"/>
              <a:gd name="connsiteX4" fmla="*/ 2839452 w 5454316"/>
              <a:gd name="connsiteY4" fmla="*/ 454351 h 1673551"/>
              <a:gd name="connsiteX5" fmla="*/ 3288631 w 5454316"/>
              <a:gd name="connsiteY5" fmla="*/ 919572 h 1673551"/>
              <a:gd name="connsiteX6" fmla="*/ 3801979 w 5454316"/>
              <a:gd name="connsiteY6" fmla="*/ 1240414 h 1673551"/>
              <a:gd name="connsiteX7" fmla="*/ 4700337 w 5454316"/>
              <a:gd name="connsiteY7" fmla="*/ 1513130 h 1673551"/>
              <a:gd name="connsiteX8" fmla="*/ 5454316 w 5454316"/>
              <a:gd name="connsiteY8" fmla="*/ 1673551 h 1673551"/>
              <a:gd name="connsiteX0" fmla="*/ 0 w 6817895"/>
              <a:gd name="connsiteY0" fmla="*/ 0 h 1844842"/>
              <a:gd name="connsiteX1" fmla="*/ 2277979 w 6817895"/>
              <a:gd name="connsiteY1" fmla="*/ 176463 h 1844842"/>
              <a:gd name="connsiteX2" fmla="*/ 2967789 w 6817895"/>
              <a:gd name="connsiteY2" fmla="*/ 192505 h 1844842"/>
              <a:gd name="connsiteX3" fmla="*/ 3769895 w 6817895"/>
              <a:gd name="connsiteY3" fmla="*/ 401053 h 1844842"/>
              <a:gd name="connsiteX4" fmla="*/ 4203031 w 6817895"/>
              <a:gd name="connsiteY4" fmla="*/ 625642 h 1844842"/>
              <a:gd name="connsiteX5" fmla="*/ 4652210 w 6817895"/>
              <a:gd name="connsiteY5" fmla="*/ 1090863 h 1844842"/>
              <a:gd name="connsiteX6" fmla="*/ 5165558 w 6817895"/>
              <a:gd name="connsiteY6" fmla="*/ 1411705 h 1844842"/>
              <a:gd name="connsiteX7" fmla="*/ 6063916 w 6817895"/>
              <a:gd name="connsiteY7" fmla="*/ 1684421 h 1844842"/>
              <a:gd name="connsiteX8" fmla="*/ 6817895 w 6817895"/>
              <a:gd name="connsiteY8" fmla="*/ 1844842 h 1844842"/>
              <a:gd name="connsiteX0" fmla="*/ 0 w 6817895"/>
              <a:gd name="connsiteY0" fmla="*/ 0 h 1844842"/>
              <a:gd name="connsiteX1" fmla="*/ 2085474 w 6817895"/>
              <a:gd name="connsiteY1" fmla="*/ 80211 h 1844842"/>
              <a:gd name="connsiteX2" fmla="*/ 2967789 w 6817895"/>
              <a:gd name="connsiteY2" fmla="*/ 192505 h 1844842"/>
              <a:gd name="connsiteX3" fmla="*/ 3769895 w 6817895"/>
              <a:gd name="connsiteY3" fmla="*/ 401053 h 1844842"/>
              <a:gd name="connsiteX4" fmla="*/ 4203031 w 6817895"/>
              <a:gd name="connsiteY4" fmla="*/ 625642 h 1844842"/>
              <a:gd name="connsiteX5" fmla="*/ 4652210 w 6817895"/>
              <a:gd name="connsiteY5" fmla="*/ 1090863 h 1844842"/>
              <a:gd name="connsiteX6" fmla="*/ 5165558 w 6817895"/>
              <a:gd name="connsiteY6" fmla="*/ 1411705 h 1844842"/>
              <a:gd name="connsiteX7" fmla="*/ 6063916 w 6817895"/>
              <a:gd name="connsiteY7" fmla="*/ 1684421 h 1844842"/>
              <a:gd name="connsiteX8" fmla="*/ 6817895 w 6817895"/>
              <a:gd name="connsiteY8" fmla="*/ 1844842 h 1844842"/>
              <a:gd name="connsiteX0" fmla="*/ 0 w 7884695"/>
              <a:gd name="connsiteY0" fmla="*/ 0 h 2080369"/>
              <a:gd name="connsiteX1" fmla="*/ 2085474 w 7884695"/>
              <a:gd name="connsiteY1" fmla="*/ 80211 h 2080369"/>
              <a:gd name="connsiteX2" fmla="*/ 2967789 w 7884695"/>
              <a:gd name="connsiteY2" fmla="*/ 192505 h 2080369"/>
              <a:gd name="connsiteX3" fmla="*/ 3769895 w 7884695"/>
              <a:gd name="connsiteY3" fmla="*/ 401053 h 2080369"/>
              <a:gd name="connsiteX4" fmla="*/ 4203031 w 7884695"/>
              <a:gd name="connsiteY4" fmla="*/ 625642 h 2080369"/>
              <a:gd name="connsiteX5" fmla="*/ 4652210 w 7884695"/>
              <a:gd name="connsiteY5" fmla="*/ 1090863 h 2080369"/>
              <a:gd name="connsiteX6" fmla="*/ 5165558 w 7884695"/>
              <a:gd name="connsiteY6" fmla="*/ 1411705 h 2080369"/>
              <a:gd name="connsiteX7" fmla="*/ 6063916 w 7884695"/>
              <a:gd name="connsiteY7" fmla="*/ 1684421 h 2080369"/>
              <a:gd name="connsiteX8" fmla="*/ 7884695 w 7884695"/>
              <a:gd name="connsiteY8" fmla="*/ 2080369 h 2080369"/>
              <a:gd name="connsiteX0" fmla="*/ 0 w 7884695"/>
              <a:gd name="connsiteY0" fmla="*/ 0 h 2080369"/>
              <a:gd name="connsiteX1" fmla="*/ 2085474 w 7884695"/>
              <a:gd name="connsiteY1" fmla="*/ 80211 h 2080369"/>
              <a:gd name="connsiteX2" fmla="*/ 2967789 w 7884695"/>
              <a:gd name="connsiteY2" fmla="*/ 192505 h 2080369"/>
              <a:gd name="connsiteX3" fmla="*/ 3769895 w 7884695"/>
              <a:gd name="connsiteY3" fmla="*/ 401053 h 2080369"/>
              <a:gd name="connsiteX4" fmla="*/ 4203031 w 7884695"/>
              <a:gd name="connsiteY4" fmla="*/ 625642 h 2080369"/>
              <a:gd name="connsiteX5" fmla="*/ 4652210 w 7884695"/>
              <a:gd name="connsiteY5" fmla="*/ 1090863 h 2080369"/>
              <a:gd name="connsiteX6" fmla="*/ 5165558 w 7884695"/>
              <a:gd name="connsiteY6" fmla="*/ 1411705 h 2080369"/>
              <a:gd name="connsiteX7" fmla="*/ 6063916 w 7884695"/>
              <a:gd name="connsiteY7" fmla="*/ 1684421 h 2080369"/>
              <a:gd name="connsiteX8" fmla="*/ 6798844 w 7884695"/>
              <a:gd name="connsiteY8" fmla="*/ 1920496 h 2080369"/>
              <a:gd name="connsiteX9" fmla="*/ 7884695 w 7884695"/>
              <a:gd name="connsiteY9" fmla="*/ 2080369 h 2080369"/>
              <a:gd name="connsiteX0" fmla="*/ 0 w 7870840"/>
              <a:gd name="connsiteY0" fmla="*/ 0 h 2191205"/>
              <a:gd name="connsiteX1" fmla="*/ 2085474 w 7870840"/>
              <a:gd name="connsiteY1" fmla="*/ 80211 h 2191205"/>
              <a:gd name="connsiteX2" fmla="*/ 2967789 w 7870840"/>
              <a:gd name="connsiteY2" fmla="*/ 192505 h 2191205"/>
              <a:gd name="connsiteX3" fmla="*/ 3769895 w 7870840"/>
              <a:gd name="connsiteY3" fmla="*/ 401053 h 2191205"/>
              <a:gd name="connsiteX4" fmla="*/ 4203031 w 7870840"/>
              <a:gd name="connsiteY4" fmla="*/ 625642 h 2191205"/>
              <a:gd name="connsiteX5" fmla="*/ 4652210 w 7870840"/>
              <a:gd name="connsiteY5" fmla="*/ 1090863 h 2191205"/>
              <a:gd name="connsiteX6" fmla="*/ 5165558 w 7870840"/>
              <a:gd name="connsiteY6" fmla="*/ 1411705 h 2191205"/>
              <a:gd name="connsiteX7" fmla="*/ 6063916 w 7870840"/>
              <a:gd name="connsiteY7" fmla="*/ 1684421 h 2191205"/>
              <a:gd name="connsiteX8" fmla="*/ 6798844 w 7870840"/>
              <a:gd name="connsiteY8" fmla="*/ 1920496 h 2191205"/>
              <a:gd name="connsiteX9" fmla="*/ 7870840 w 7870840"/>
              <a:gd name="connsiteY9" fmla="*/ 2191205 h 2191205"/>
              <a:gd name="connsiteX0" fmla="*/ 0 w 7870840"/>
              <a:gd name="connsiteY0" fmla="*/ 0 h 2191205"/>
              <a:gd name="connsiteX1" fmla="*/ 2085474 w 7870840"/>
              <a:gd name="connsiteY1" fmla="*/ 80211 h 2191205"/>
              <a:gd name="connsiteX2" fmla="*/ 2967789 w 7870840"/>
              <a:gd name="connsiteY2" fmla="*/ 192505 h 2191205"/>
              <a:gd name="connsiteX3" fmla="*/ 3769895 w 7870840"/>
              <a:gd name="connsiteY3" fmla="*/ 401053 h 2191205"/>
              <a:gd name="connsiteX4" fmla="*/ 4203031 w 7870840"/>
              <a:gd name="connsiteY4" fmla="*/ 625642 h 2191205"/>
              <a:gd name="connsiteX5" fmla="*/ 4652210 w 7870840"/>
              <a:gd name="connsiteY5" fmla="*/ 1090863 h 2191205"/>
              <a:gd name="connsiteX6" fmla="*/ 5165558 w 7870840"/>
              <a:gd name="connsiteY6" fmla="*/ 1411705 h 2191205"/>
              <a:gd name="connsiteX7" fmla="*/ 5994643 w 7870840"/>
              <a:gd name="connsiteY7" fmla="*/ 1712130 h 2191205"/>
              <a:gd name="connsiteX8" fmla="*/ 6798844 w 7870840"/>
              <a:gd name="connsiteY8" fmla="*/ 1920496 h 2191205"/>
              <a:gd name="connsiteX9" fmla="*/ 7870840 w 7870840"/>
              <a:gd name="connsiteY9" fmla="*/ 2191205 h 2191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70840" h="2191205">
                <a:moveTo>
                  <a:pt x="0" y="0"/>
                </a:moveTo>
                <a:lnTo>
                  <a:pt x="2085474" y="80211"/>
                </a:lnTo>
                <a:cubicBezTo>
                  <a:pt x="2580106" y="112295"/>
                  <a:pt x="2687052" y="139031"/>
                  <a:pt x="2967789" y="192505"/>
                </a:cubicBezTo>
                <a:cubicBezTo>
                  <a:pt x="3248526" y="245979"/>
                  <a:pt x="3564021" y="328864"/>
                  <a:pt x="3769895" y="401053"/>
                </a:cubicBezTo>
                <a:cubicBezTo>
                  <a:pt x="3975769" y="473242"/>
                  <a:pt x="4055979" y="510674"/>
                  <a:pt x="4203031" y="625642"/>
                </a:cubicBezTo>
                <a:cubicBezTo>
                  <a:pt x="4350083" y="740610"/>
                  <a:pt x="4491789" y="959853"/>
                  <a:pt x="4652210" y="1090863"/>
                </a:cubicBezTo>
                <a:cubicBezTo>
                  <a:pt x="4812631" y="1221873"/>
                  <a:pt x="4941819" y="1308161"/>
                  <a:pt x="5165558" y="1411705"/>
                </a:cubicBezTo>
                <a:cubicBezTo>
                  <a:pt x="5389297" y="1515249"/>
                  <a:pt x="5722429" y="1641186"/>
                  <a:pt x="5994643" y="1712130"/>
                </a:cubicBezTo>
                <a:cubicBezTo>
                  <a:pt x="6266857" y="1783074"/>
                  <a:pt x="6495381" y="1854505"/>
                  <a:pt x="6798844" y="1920496"/>
                </a:cubicBezTo>
                <a:cubicBezTo>
                  <a:pt x="7102307" y="1986487"/>
                  <a:pt x="7689865" y="2150705"/>
                  <a:pt x="7870840" y="2191205"/>
                </a:cubicBezTo>
              </a:path>
            </a:pathLst>
          </a:cu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C95F27A5-7B79-43E4-A10B-DEF96B990FB9}"/>
              </a:ext>
            </a:extLst>
          </p:cNvPr>
          <p:cNvSpPr/>
          <p:nvPr/>
        </p:nvSpPr>
        <p:spPr>
          <a:xfrm>
            <a:off x="1753881" y="3355497"/>
            <a:ext cx="8002094" cy="2233499"/>
          </a:xfrm>
          <a:custGeom>
            <a:avLst/>
            <a:gdLst>
              <a:gd name="connsiteX0" fmla="*/ 0 w 6866021"/>
              <a:gd name="connsiteY0" fmla="*/ 2053390 h 2053390"/>
              <a:gd name="connsiteX1" fmla="*/ 3015915 w 6866021"/>
              <a:gd name="connsiteY1" fmla="*/ 930442 h 2053390"/>
              <a:gd name="connsiteX2" fmla="*/ 3785936 w 6866021"/>
              <a:gd name="connsiteY2" fmla="*/ 673769 h 2053390"/>
              <a:gd name="connsiteX3" fmla="*/ 4732421 w 6866021"/>
              <a:gd name="connsiteY3" fmla="*/ 433137 h 2053390"/>
              <a:gd name="connsiteX4" fmla="*/ 5678905 w 6866021"/>
              <a:gd name="connsiteY4" fmla="*/ 160421 h 2053390"/>
              <a:gd name="connsiteX5" fmla="*/ 6529136 w 6866021"/>
              <a:gd name="connsiteY5" fmla="*/ 32085 h 2053390"/>
              <a:gd name="connsiteX6" fmla="*/ 6866021 w 6866021"/>
              <a:gd name="connsiteY6" fmla="*/ 0 h 2053390"/>
              <a:gd name="connsiteX0" fmla="*/ 0 w 6866021"/>
              <a:gd name="connsiteY0" fmla="*/ 2053390 h 2053390"/>
              <a:gd name="connsiteX1" fmla="*/ 3015915 w 6866021"/>
              <a:gd name="connsiteY1" fmla="*/ 930442 h 2053390"/>
              <a:gd name="connsiteX2" fmla="*/ 3785936 w 6866021"/>
              <a:gd name="connsiteY2" fmla="*/ 673769 h 2053390"/>
              <a:gd name="connsiteX3" fmla="*/ 4716379 w 6866021"/>
              <a:gd name="connsiteY3" fmla="*/ 385011 h 2053390"/>
              <a:gd name="connsiteX4" fmla="*/ 5678905 w 6866021"/>
              <a:gd name="connsiteY4" fmla="*/ 160421 h 2053390"/>
              <a:gd name="connsiteX5" fmla="*/ 6529136 w 6866021"/>
              <a:gd name="connsiteY5" fmla="*/ 32085 h 2053390"/>
              <a:gd name="connsiteX6" fmla="*/ 6866021 w 6866021"/>
              <a:gd name="connsiteY6" fmla="*/ 0 h 2053390"/>
              <a:gd name="connsiteX0" fmla="*/ 0 w 7918967"/>
              <a:gd name="connsiteY0" fmla="*/ 2233499 h 2233499"/>
              <a:gd name="connsiteX1" fmla="*/ 3015915 w 7918967"/>
              <a:gd name="connsiteY1" fmla="*/ 1110551 h 2233499"/>
              <a:gd name="connsiteX2" fmla="*/ 3785936 w 7918967"/>
              <a:gd name="connsiteY2" fmla="*/ 853878 h 2233499"/>
              <a:gd name="connsiteX3" fmla="*/ 4716379 w 7918967"/>
              <a:gd name="connsiteY3" fmla="*/ 565120 h 2233499"/>
              <a:gd name="connsiteX4" fmla="*/ 5678905 w 7918967"/>
              <a:gd name="connsiteY4" fmla="*/ 340530 h 2233499"/>
              <a:gd name="connsiteX5" fmla="*/ 6529136 w 7918967"/>
              <a:gd name="connsiteY5" fmla="*/ 212194 h 2233499"/>
              <a:gd name="connsiteX6" fmla="*/ 7918967 w 7918967"/>
              <a:gd name="connsiteY6" fmla="*/ 0 h 2233499"/>
              <a:gd name="connsiteX0" fmla="*/ 0 w 7918967"/>
              <a:gd name="connsiteY0" fmla="*/ 2233499 h 2233499"/>
              <a:gd name="connsiteX1" fmla="*/ 3015915 w 7918967"/>
              <a:gd name="connsiteY1" fmla="*/ 1110551 h 2233499"/>
              <a:gd name="connsiteX2" fmla="*/ 3785936 w 7918967"/>
              <a:gd name="connsiteY2" fmla="*/ 853878 h 2233499"/>
              <a:gd name="connsiteX3" fmla="*/ 4716379 w 7918967"/>
              <a:gd name="connsiteY3" fmla="*/ 565120 h 2233499"/>
              <a:gd name="connsiteX4" fmla="*/ 5678905 w 7918967"/>
              <a:gd name="connsiteY4" fmla="*/ 340530 h 2233499"/>
              <a:gd name="connsiteX5" fmla="*/ 6612263 w 7918967"/>
              <a:gd name="connsiteY5" fmla="*/ 156776 h 2233499"/>
              <a:gd name="connsiteX6" fmla="*/ 7918967 w 7918967"/>
              <a:gd name="connsiteY6" fmla="*/ 0 h 2233499"/>
              <a:gd name="connsiteX0" fmla="*/ 0 w 8002094"/>
              <a:gd name="connsiteY0" fmla="*/ 2233499 h 2233499"/>
              <a:gd name="connsiteX1" fmla="*/ 3015915 w 8002094"/>
              <a:gd name="connsiteY1" fmla="*/ 1110551 h 2233499"/>
              <a:gd name="connsiteX2" fmla="*/ 3785936 w 8002094"/>
              <a:gd name="connsiteY2" fmla="*/ 853878 h 2233499"/>
              <a:gd name="connsiteX3" fmla="*/ 4716379 w 8002094"/>
              <a:gd name="connsiteY3" fmla="*/ 565120 h 2233499"/>
              <a:gd name="connsiteX4" fmla="*/ 5678905 w 8002094"/>
              <a:gd name="connsiteY4" fmla="*/ 340530 h 2233499"/>
              <a:gd name="connsiteX5" fmla="*/ 6612263 w 8002094"/>
              <a:gd name="connsiteY5" fmla="*/ 156776 h 2233499"/>
              <a:gd name="connsiteX6" fmla="*/ 8002094 w 8002094"/>
              <a:gd name="connsiteY6" fmla="*/ 0 h 2233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02094" h="2233499">
                <a:moveTo>
                  <a:pt x="0" y="2233499"/>
                </a:moveTo>
                <a:lnTo>
                  <a:pt x="3015915" y="1110551"/>
                </a:lnTo>
                <a:cubicBezTo>
                  <a:pt x="3646904" y="880614"/>
                  <a:pt x="3502525" y="944783"/>
                  <a:pt x="3785936" y="853878"/>
                </a:cubicBezTo>
                <a:cubicBezTo>
                  <a:pt x="4069347" y="762973"/>
                  <a:pt x="4400884" y="650678"/>
                  <a:pt x="4716379" y="565120"/>
                </a:cubicBezTo>
                <a:cubicBezTo>
                  <a:pt x="5031874" y="479562"/>
                  <a:pt x="5362924" y="408587"/>
                  <a:pt x="5678905" y="340530"/>
                </a:cubicBezTo>
                <a:cubicBezTo>
                  <a:pt x="5994886" y="272473"/>
                  <a:pt x="6414410" y="183513"/>
                  <a:pt x="6612263" y="156776"/>
                </a:cubicBezTo>
                <a:cubicBezTo>
                  <a:pt x="6810116" y="130039"/>
                  <a:pt x="7932578" y="2674"/>
                  <a:pt x="8002094" y="0"/>
                </a:cubicBezTo>
              </a:path>
            </a:pathLst>
          </a:cu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9BE276C7-4ECB-4C07-8D85-A562DBBB51F7}"/>
              </a:ext>
            </a:extLst>
          </p:cNvPr>
          <p:cNvSpPr txBox="1"/>
          <p:nvPr/>
        </p:nvSpPr>
        <p:spPr>
          <a:xfrm>
            <a:off x="8875418" y="4072589"/>
            <a:ext cx="2743196" cy="1200329"/>
          </a:xfrm>
          <a:prstGeom prst="rect">
            <a:avLst/>
          </a:prstGeom>
          <a:noFill/>
        </p:spPr>
        <p:txBody>
          <a:bodyPr wrap="square" rtlCol="0">
            <a:spAutoFit/>
          </a:bodyPr>
          <a:lstStyle/>
          <a:p>
            <a:r>
              <a:rPr lang="en-US" dirty="0"/>
              <a:t>An exit cone that is </a:t>
            </a:r>
            <a:r>
              <a:rPr lang="en-US" b="1" dirty="0"/>
              <a:t>too long</a:t>
            </a:r>
            <a:r>
              <a:rPr lang="en-US" dirty="0"/>
              <a:t> creates a vacuum at exit plane which has the effect of reduced thrust…</a:t>
            </a:r>
          </a:p>
        </p:txBody>
      </p:sp>
      <p:sp>
        <p:nvSpPr>
          <p:cNvPr id="3" name="Rectangle: Rounded Corners 2">
            <a:extLst>
              <a:ext uri="{FF2B5EF4-FFF2-40B4-BE49-F238E27FC236}">
                <a16:creationId xmlns:a16="http://schemas.microsoft.com/office/drawing/2014/main" id="{DAE3CDFB-4832-44F4-AC50-A4735E96371D}"/>
              </a:ext>
            </a:extLst>
          </p:cNvPr>
          <p:cNvSpPr/>
          <p:nvPr/>
        </p:nvSpPr>
        <p:spPr>
          <a:xfrm>
            <a:off x="8698880" y="1218294"/>
            <a:ext cx="1235063" cy="2010986"/>
          </a:xfrm>
          <a:prstGeom prst="roundRect">
            <a:avLst/>
          </a:prstGeom>
          <a:solidFill>
            <a:srgbClr val="FF0000">
              <a:alpha val="29020"/>
            </a:srgbClr>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788AEE2A-800C-4F63-8BBC-3CCF4EB0A1D1}"/>
              </a:ext>
            </a:extLst>
          </p:cNvPr>
          <p:cNvSpPr txBox="1"/>
          <p:nvPr/>
        </p:nvSpPr>
        <p:spPr>
          <a:xfrm>
            <a:off x="8662996" y="1836618"/>
            <a:ext cx="1150496" cy="646331"/>
          </a:xfrm>
          <a:prstGeom prst="rect">
            <a:avLst/>
          </a:prstGeom>
          <a:noFill/>
        </p:spPr>
        <p:txBody>
          <a:bodyPr wrap="square" rtlCol="0">
            <a:spAutoFit/>
          </a:bodyPr>
          <a:lstStyle/>
          <a:p>
            <a:pPr algn="ctr"/>
            <a:r>
              <a:rPr lang="en-US" dirty="0"/>
              <a:t>Exit Cone too long…</a:t>
            </a:r>
          </a:p>
        </p:txBody>
      </p:sp>
      <p:sp>
        <p:nvSpPr>
          <p:cNvPr id="27" name="TextBox 26">
            <a:extLst>
              <a:ext uri="{FF2B5EF4-FFF2-40B4-BE49-F238E27FC236}">
                <a16:creationId xmlns:a16="http://schemas.microsoft.com/office/drawing/2014/main" id="{8D601966-6357-4D42-9D47-BD00BE9D1FEC}"/>
              </a:ext>
            </a:extLst>
          </p:cNvPr>
          <p:cNvSpPr txBox="1"/>
          <p:nvPr/>
        </p:nvSpPr>
        <p:spPr>
          <a:xfrm>
            <a:off x="2029425" y="3629241"/>
            <a:ext cx="2637621" cy="461665"/>
          </a:xfrm>
          <a:prstGeom prst="rect">
            <a:avLst/>
          </a:prstGeom>
          <a:noFill/>
        </p:spPr>
        <p:txBody>
          <a:bodyPr wrap="square" rtlCol="0">
            <a:spAutoFit/>
          </a:bodyPr>
          <a:lstStyle/>
          <a:p>
            <a:r>
              <a:rPr lang="en-US" sz="2400" dirty="0">
                <a:solidFill>
                  <a:srgbClr val="002060"/>
                </a:solidFill>
              </a:rPr>
              <a:t>Gas Pressure</a:t>
            </a:r>
          </a:p>
        </p:txBody>
      </p:sp>
      <p:sp>
        <p:nvSpPr>
          <p:cNvPr id="28" name="TextBox 27">
            <a:extLst>
              <a:ext uri="{FF2B5EF4-FFF2-40B4-BE49-F238E27FC236}">
                <a16:creationId xmlns:a16="http://schemas.microsoft.com/office/drawing/2014/main" id="{6AC3BD12-0741-43B7-8BE3-5C374D4CACCE}"/>
              </a:ext>
            </a:extLst>
          </p:cNvPr>
          <p:cNvSpPr txBox="1"/>
          <p:nvPr/>
        </p:nvSpPr>
        <p:spPr>
          <a:xfrm>
            <a:off x="3217068" y="4972090"/>
            <a:ext cx="1845479" cy="461665"/>
          </a:xfrm>
          <a:prstGeom prst="rect">
            <a:avLst/>
          </a:prstGeom>
          <a:noFill/>
        </p:spPr>
        <p:txBody>
          <a:bodyPr wrap="square" rtlCol="0">
            <a:spAutoFit/>
          </a:bodyPr>
          <a:lstStyle/>
          <a:p>
            <a:r>
              <a:rPr lang="en-US" sz="2400" dirty="0">
                <a:solidFill>
                  <a:srgbClr val="00B050"/>
                </a:solidFill>
              </a:rPr>
              <a:t>Gas Velocity</a:t>
            </a:r>
          </a:p>
        </p:txBody>
      </p:sp>
      <p:cxnSp>
        <p:nvCxnSpPr>
          <p:cNvPr id="29" name="Straight Connector 28">
            <a:extLst>
              <a:ext uri="{FF2B5EF4-FFF2-40B4-BE49-F238E27FC236}">
                <a16:creationId xmlns:a16="http://schemas.microsoft.com/office/drawing/2014/main" id="{E50F2CE5-9F72-4A24-8042-1994A6E2D9F3}"/>
              </a:ext>
            </a:extLst>
          </p:cNvPr>
          <p:cNvCxnSpPr>
            <a:cxnSpLocks/>
          </p:cNvCxnSpPr>
          <p:nvPr/>
        </p:nvCxnSpPr>
        <p:spPr>
          <a:xfrm flipH="1">
            <a:off x="1094509" y="5556595"/>
            <a:ext cx="8647218" cy="5155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Rounded Corners 12">
            <a:extLst>
              <a:ext uri="{FF2B5EF4-FFF2-40B4-BE49-F238E27FC236}">
                <a16:creationId xmlns:a16="http://schemas.microsoft.com/office/drawing/2014/main" id="{A4C6CFC9-793F-422F-9D2B-C2866C452268}"/>
              </a:ext>
            </a:extLst>
          </p:cNvPr>
          <p:cNvSpPr/>
          <p:nvPr/>
        </p:nvSpPr>
        <p:spPr>
          <a:xfrm>
            <a:off x="8698880" y="5419121"/>
            <a:ext cx="1140612" cy="438647"/>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0768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4D0C9993-35AC-4D4E-818D-FD22DACCB5DB}"/>
              </a:ext>
            </a:extLst>
          </p:cNvPr>
          <p:cNvGrpSpPr/>
          <p:nvPr/>
        </p:nvGrpSpPr>
        <p:grpSpPr>
          <a:xfrm>
            <a:off x="1622857" y="1469535"/>
            <a:ext cx="8114062" cy="1565164"/>
            <a:chOff x="1902772" y="1775471"/>
            <a:chExt cx="8114062" cy="1565164"/>
          </a:xfrm>
        </p:grpSpPr>
        <p:grpSp>
          <p:nvGrpSpPr>
            <p:cNvPr id="8" name="Group 7">
              <a:extLst>
                <a:ext uri="{FF2B5EF4-FFF2-40B4-BE49-F238E27FC236}">
                  <a16:creationId xmlns:a16="http://schemas.microsoft.com/office/drawing/2014/main" id="{AE3D0547-ED8F-4C56-821A-624EF423EAA4}"/>
                </a:ext>
              </a:extLst>
            </p:cNvPr>
            <p:cNvGrpSpPr/>
            <p:nvPr/>
          </p:nvGrpSpPr>
          <p:grpSpPr>
            <a:xfrm>
              <a:off x="1902772" y="1775471"/>
              <a:ext cx="8114062" cy="1565164"/>
              <a:chOff x="1315850" y="1636771"/>
              <a:chExt cx="8114062" cy="1565164"/>
            </a:xfrm>
          </p:grpSpPr>
          <p:sp>
            <p:nvSpPr>
              <p:cNvPr id="7" name="Rectangle: Rounded Corners 6">
                <a:extLst>
                  <a:ext uri="{FF2B5EF4-FFF2-40B4-BE49-F238E27FC236}">
                    <a16:creationId xmlns:a16="http://schemas.microsoft.com/office/drawing/2014/main" id="{866D2C5E-C0F2-4314-B5FB-4F56168B3220}"/>
                  </a:ext>
                </a:extLst>
              </p:cNvPr>
              <p:cNvSpPr/>
              <p:nvPr/>
            </p:nvSpPr>
            <p:spPr>
              <a:xfrm>
                <a:off x="1315850" y="1664804"/>
                <a:ext cx="3736034" cy="1512170"/>
              </a:xfrm>
              <a:prstGeom prst="roundRect">
                <a:avLst>
                  <a:gd name="adj" fmla="val 326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rapezoid 3">
                <a:extLst>
                  <a:ext uri="{FF2B5EF4-FFF2-40B4-BE49-F238E27FC236}">
                    <a16:creationId xmlns:a16="http://schemas.microsoft.com/office/drawing/2014/main" id="{E2CA3462-AE6B-4887-8759-46BE331C226F}"/>
                  </a:ext>
                </a:extLst>
              </p:cNvPr>
              <p:cNvSpPr/>
              <p:nvPr/>
            </p:nvSpPr>
            <p:spPr>
              <a:xfrm rot="5400000">
                <a:off x="4411182" y="1909459"/>
                <a:ext cx="1512172" cy="1022857"/>
              </a:xfrm>
              <a:prstGeom prst="trapezoid">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5" name="Trapezoid 4">
                <a:extLst>
                  <a:ext uri="{FF2B5EF4-FFF2-40B4-BE49-F238E27FC236}">
                    <a16:creationId xmlns:a16="http://schemas.microsoft.com/office/drawing/2014/main" id="{3AEE5880-1F4C-4274-AD45-D634983C8F21}"/>
                  </a:ext>
                </a:extLst>
              </p:cNvPr>
              <p:cNvSpPr/>
              <p:nvPr/>
            </p:nvSpPr>
            <p:spPr>
              <a:xfrm rot="16200000">
                <a:off x="6800354" y="572376"/>
                <a:ext cx="1565164" cy="3693953"/>
              </a:xfrm>
              <a:prstGeom prst="trapezoid">
                <a:avLst>
                  <a:gd name="adj" fmla="val 17762"/>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245A894A-2EF6-4A8F-846E-500043E88D1C}"/>
                  </a:ext>
                </a:extLst>
              </p:cNvPr>
              <p:cNvSpPr/>
              <p:nvPr/>
            </p:nvSpPr>
            <p:spPr>
              <a:xfrm>
                <a:off x="5649207" y="1916832"/>
                <a:ext cx="86753" cy="100811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TextBox 23">
              <a:extLst>
                <a:ext uri="{FF2B5EF4-FFF2-40B4-BE49-F238E27FC236}">
                  <a16:creationId xmlns:a16="http://schemas.microsoft.com/office/drawing/2014/main" id="{392D9024-8142-461A-8CC6-9D0FAAB7C934}"/>
                </a:ext>
              </a:extLst>
            </p:cNvPr>
            <p:cNvSpPr txBox="1"/>
            <p:nvPr/>
          </p:nvSpPr>
          <p:spPr>
            <a:xfrm>
              <a:off x="2281810" y="2142554"/>
              <a:ext cx="2393025" cy="830997"/>
            </a:xfrm>
            <a:prstGeom prst="rect">
              <a:avLst/>
            </a:prstGeom>
            <a:noFill/>
          </p:spPr>
          <p:txBody>
            <a:bodyPr wrap="square" rtlCol="0">
              <a:spAutoFit/>
            </a:bodyPr>
            <a:lstStyle/>
            <a:p>
              <a:pPr algn="ctr"/>
              <a:r>
                <a:rPr lang="en-US" sz="2400" b="1" dirty="0">
                  <a:solidFill>
                    <a:srgbClr val="FFFF00"/>
                  </a:solidFill>
                </a:rPr>
                <a:t>Combustion Chamber</a:t>
              </a:r>
            </a:p>
          </p:txBody>
        </p:sp>
        <p:sp>
          <p:nvSpPr>
            <p:cNvPr id="25" name="TextBox 24">
              <a:extLst>
                <a:ext uri="{FF2B5EF4-FFF2-40B4-BE49-F238E27FC236}">
                  <a16:creationId xmlns:a16="http://schemas.microsoft.com/office/drawing/2014/main" id="{94674201-9C49-4361-97FA-C35B71D92A75}"/>
                </a:ext>
              </a:extLst>
            </p:cNvPr>
            <p:cNvSpPr txBox="1"/>
            <p:nvPr/>
          </p:nvSpPr>
          <p:spPr>
            <a:xfrm>
              <a:off x="5393754" y="2327219"/>
              <a:ext cx="2393025" cy="461665"/>
            </a:xfrm>
            <a:prstGeom prst="rect">
              <a:avLst/>
            </a:prstGeom>
            <a:noFill/>
          </p:spPr>
          <p:txBody>
            <a:bodyPr wrap="square" rtlCol="0">
              <a:spAutoFit/>
            </a:bodyPr>
            <a:lstStyle/>
            <a:p>
              <a:pPr algn="ctr"/>
              <a:r>
                <a:rPr lang="en-US" sz="2400" b="1" dirty="0">
                  <a:solidFill>
                    <a:srgbClr val="FFFF00"/>
                  </a:solidFill>
                </a:rPr>
                <a:t>Nozzle</a:t>
              </a:r>
            </a:p>
          </p:txBody>
        </p:sp>
      </p:grpSp>
      <p:sp>
        <p:nvSpPr>
          <p:cNvPr id="2" name="Slide Number Placeholder 1">
            <a:extLst>
              <a:ext uri="{FF2B5EF4-FFF2-40B4-BE49-F238E27FC236}">
                <a16:creationId xmlns:a16="http://schemas.microsoft.com/office/drawing/2014/main" id="{78389423-D267-4577-937F-3714291E8B77}"/>
              </a:ext>
            </a:extLst>
          </p:cNvPr>
          <p:cNvSpPr>
            <a:spLocks noGrp="1"/>
          </p:cNvSpPr>
          <p:nvPr>
            <p:ph type="sldNum" sz="quarter" idx="12"/>
          </p:nvPr>
        </p:nvSpPr>
        <p:spPr/>
        <p:txBody>
          <a:bodyPr/>
          <a:lstStyle/>
          <a:p>
            <a:fld id="{88487227-8958-4E79-B61A-144BD44F8463}" type="slidenum">
              <a:rPr lang="en-US" smtClean="0"/>
              <a:pPr/>
              <a:t>16</a:t>
            </a:fld>
            <a:endParaRPr lang="en-US"/>
          </a:p>
        </p:txBody>
      </p:sp>
      <p:sp>
        <p:nvSpPr>
          <p:cNvPr id="23" name="Title 1">
            <a:extLst>
              <a:ext uri="{FF2B5EF4-FFF2-40B4-BE49-F238E27FC236}">
                <a16:creationId xmlns:a16="http://schemas.microsoft.com/office/drawing/2014/main" id="{8BBAEA14-C35C-4645-9543-9D41C69F7626}"/>
              </a:ext>
            </a:extLst>
          </p:cNvPr>
          <p:cNvSpPr txBox="1">
            <a:spLocks/>
          </p:cNvSpPr>
          <p:nvPr/>
        </p:nvSpPr>
        <p:spPr>
          <a:xfrm>
            <a:off x="623395" y="274638"/>
            <a:ext cx="10510351" cy="778098"/>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solidFill>
                  <a:srgbClr val="FF0000"/>
                </a:solidFill>
              </a:rPr>
              <a:t>Generic Pressure and Velocity in a Solid Rocket Motor</a:t>
            </a:r>
          </a:p>
        </p:txBody>
      </p:sp>
      <p:cxnSp>
        <p:nvCxnSpPr>
          <p:cNvPr id="10" name="Straight Connector 9">
            <a:extLst>
              <a:ext uri="{FF2B5EF4-FFF2-40B4-BE49-F238E27FC236}">
                <a16:creationId xmlns:a16="http://schemas.microsoft.com/office/drawing/2014/main" id="{F9DAC528-6394-4120-81CF-E9AC5D6B0B63}"/>
              </a:ext>
            </a:extLst>
          </p:cNvPr>
          <p:cNvCxnSpPr/>
          <p:nvPr/>
        </p:nvCxnSpPr>
        <p:spPr>
          <a:xfrm>
            <a:off x="1442837" y="3569062"/>
            <a:ext cx="0" cy="205222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C701A98-98C6-44F9-81B9-E582014B624B}"/>
              </a:ext>
            </a:extLst>
          </p:cNvPr>
          <p:cNvCxnSpPr/>
          <p:nvPr/>
        </p:nvCxnSpPr>
        <p:spPr>
          <a:xfrm>
            <a:off x="4962846" y="1242657"/>
            <a:ext cx="0" cy="4176464"/>
          </a:xfrm>
          <a:prstGeom prst="line">
            <a:avLst/>
          </a:prstGeom>
          <a:ln w="28575">
            <a:solidFill>
              <a:srgbClr val="00B050"/>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D234AF3-1786-4247-A189-36C23F6588D2}"/>
              </a:ext>
            </a:extLst>
          </p:cNvPr>
          <p:cNvCxnSpPr/>
          <p:nvPr/>
        </p:nvCxnSpPr>
        <p:spPr>
          <a:xfrm>
            <a:off x="5979341" y="1242657"/>
            <a:ext cx="0" cy="4176464"/>
          </a:xfrm>
          <a:prstGeom prst="line">
            <a:avLst/>
          </a:prstGeom>
          <a:ln w="28575">
            <a:solidFill>
              <a:srgbClr val="00B050"/>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DC6B4912-63BD-4008-BDA5-5284A9BF82A4}"/>
              </a:ext>
            </a:extLst>
          </p:cNvPr>
          <p:cNvCxnSpPr/>
          <p:nvPr/>
        </p:nvCxnSpPr>
        <p:spPr>
          <a:xfrm>
            <a:off x="8607633" y="1242657"/>
            <a:ext cx="0" cy="4176464"/>
          </a:xfrm>
          <a:prstGeom prst="line">
            <a:avLst/>
          </a:prstGeom>
          <a:ln w="28575">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18" name="Freeform: Shape 17">
            <a:extLst>
              <a:ext uri="{FF2B5EF4-FFF2-40B4-BE49-F238E27FC236}">
                <a16:creationId xmlns:a16="http://schemas.microsoft.com/office/drawing/2014/main" id="{99E182A2-BE24-48E1-B5B4-B405F98910F0}"/>
              </a:ext>
            </a:extLst>
          </p:cNvPr>
          <p:cNvSpPr/>
          <p:nvPr/>
        </p:nvSpPr>
        <p:spPr>
          <a:xfrm>
            <a:off x="1802005" y="3647902"/>
            <a:ext cx="7870840" cy="2191205"/>
          </a:xfrm>
          <a:custGeom>
            <a:avLst/>
            <a:gdLst>
              <a:gd name="connsiteX0" fmla="*/ 0 w 5454316"/>
              <a:gd name="connsiteY0" fmla="*/ 5172 h 1673551"/>
              <a:gd name="connsiteX1" fmla="*/ 914400 w 5454316"/>
              <a:gd name="connsiteY1" fmla="*/ 5172 h 1673551"/>
              <a:gd name="connsiteX2" fmla="*/ 1604210 w 5454316"/>
              <a:gd name="connsiteY2" fmla="*/ 21214 h 1673551"/>
              <a:gd name="connsiteX3" fmla="*/ 2406316 w 5454316"/>
              <a:gd name="connsiteY3" fmla="*/ 229762 h 1673551"/>
              <a:gd name="connsiteX4" fmla="*/ 2839452 w 5454316"/>
              <a:gd name="connsiteY4" fmla="*/ 454351 h 1673551"/>
              <a:gd name="connsiteX5" fmla="*/ 3288631 w 5454316"/>
              <a:gd name="connsiteY5" fmla="*/ 919572 h 1673551"/>
              <a:gd name="connsiteX6" fmla="*/ 3801979 w 5454316"/>
              <a:gd name="connsiteY6" fmla="*/ 1240414 h 1673551"/>
              <a:gd name="connsiteX7" fmla="*/ 4700337 w 5454316"/>
              <a:gd name="connsiteY7" fmla="*/ 1513130 h 1673551"/>
              <a:gd name="connsiteX8" fmla="*/ 5454316 w 5454316"/>
              <a:gd name="connsiteY8" fmla="*/ 1673551 h 1673551"/>
              <a:gd name="connsiteX0" fmla="*/ 0 w 6817895"/>
              <a:gd name="connsiteY0" fmla="*/ 0 h 1844842"/>
              <a:gd name="connsiteX1" fmla="*/ 2277979 w 6817895"/>
              <a:gd name="connsiteY1" fmla="*/ 176463 h 1844842"/>
              <a:gd name="connsiteX2" fmla="*/ 2967789 w 6817895"/>
              <a:gd name="connsiteY2" fmla="*/ 192505 h 1844842"/>
              <a:gd name="connsiteX3" fmla="*/ 3769895 w 6817895"/>
              <a:gd name="connsiteY3" fmla="*/ 401053 h 1844842"/>
              <a:gd name="connsiteX4" fmla="*/ 4203031 w 6817895"/>
              <a:gd name="connsiteY4" fmla="*/ 625642 h 1844842"/>
              <a:gd name="connsiteX5" fmla="*/ 4652210 w 6817895"/>
              <a:gd name="connsiteY5" fmla="*/ 1090863 h 1844842"/>
              <a:gd name="connsiteX6" fmla="*/ 5165558 w 6817895"/>
              <a:gd name="connsiteY6" fmla="*/ 1411705 h 1844842"/>
              <a:gd name="connsiteX7" fmla="*/ 6063916 w 6817895"/>
              <a:gd name="connsiteY7" fmla="*/ 1684421 h 1844842"/>
              <a:gd name="connsiteX8" fmla="*/ 6817895 w 6817895"/>
              <a:gd name="connsiteY8" fmla="*/ 1844842 h 1844842"/>
              <a:gd name="connsiteX0" fmla="*/ 0 w 6817895"/>
              <a:gd name="connsiteY0" fmla="*/ 0 h 1844842"/>
              <a:gd name="connsiteX1" fmla="*/ 2085474 w 6817895"/>
              <a:gd name="connsiteY1" fmla="*/ 80211 h 1844842"/>
              <a:gd name="connsiteX2" fmla="*/ 2967789 w 6817895"/>
              <a:gd name="connsiteY2" fmla="*/ 192505 h 1844842"/>
              <a:gd name="connsiteX3" fmla="*/ 3769895 w 6817895"/>
              <a:gd name="connsiteY3" fmla="*/ 401053 h 1844842"/>
              <a:gd name="connsiteX4" fmla="*/ 4203031 w 6817895"/>
              <a:gd name="connsiteY4" fmla="*/ 625642 h 1844842"/>
              <a:gd name="connsiteX5" fmla="*/ 4652210 w 6817895"/>
              <a:gd name="connsiteY5" fmla="*/ 1090863 h 1844842"/>
              <a:gd name="connsiteX6" fmla="*/ 5165558 w 6817895"/>
              <a:gd name="connsiteY6" fmla="*/ 1411705 h 1844842"/>
              <a:gd name="connsiteX7" fmla="*/ 6063916 w 6817895"/>
              <a:gd name="connsiteY7" fmla="*/ 1684421 h 1844842"/>
              <a:gd name="connsiteX8" fmla="*/ 6817895 w 6817895"/>
              <a:gd name="connsiteY8" fmla="*/ 1844842 h 1844842"/>
              <a:gd name="connsiteX0" fmla="*/ 0 w 7884695"/>
              <a:gd name="connsiteY0" fmla="*/ 0 h 2080369"/>
              <a:gd name="connsiteX1" fmla="*/ 2085474 w 7884695"/>
              <a:gd name="connsiteY1" fmla="*/ 80211 h 2080369"/>
              <a:gd name="connsiteX2" fmla="*/ 2967789 w 7884695"/>
              <a:gd name="connsiteY2" fmla="*/ 192505 h 2080369"/>
              <a:gd name="connsiteX3" fmla="*/ 3769895 w 7884695"/>
              <a:gd name="connsiteY3" fmla="*/ 401053 h 2080369"/>
              <a:gd name="connsiteX4" fmla="*/ 4203031 w 7884695"/>
              <a:gd name="connsiteY4" fmla="*/ 625642 h 2080369"/>
              <a:gd name="connsiteX5" fmla="*/ 4652210 w 7884695"/>
              <a:gd name="connsiteY5" fmla="*/ 1090863 h 2080369"/>
              <a:gd name="connsiteX6" fmla="*/ 5165558 w 7884695"/>
              <a:gd name="connsiteY6" fmla="*/ 1411705 h 2080369"/>
              <a:gd name="connsiteX7" fmla="*/ 6063916 w 7884695"/>
              <a:gd name="connsiteY7" fmla="*/ 1684421 h 2080369"/>
              <a:gd name="connsiteX8" fmla="*/ 7884695 w 7884695"/>
              <a:gd name="connsiteY8" fmla="*/ 2080369 h 2080369"/>
              <a:gd name="connsiteX0" fmla="*/ 0 w 7884695"/>
              <a:gd name="connsiteY0" fmla="*/ 0 h 2080369"/>
              <a:gd name="connsiteX1" fmla="*/ 2085474 w 7884695"/>
              <a:gd name="connsiteY1" fmla="*/ 80211 h 2080369"/>
              <a:gd name="connsiteX2" fmla="*/ 2967789 w 7884695"/>
              <a:gd name="connsiteY2" fmla="*/ 192505 h 2080369"/>
              <a:gd name="connsiteX3" fmla="*/ 3769895 w 7884695"/>
              <a:gd name="connsiteY3" fmla="*/ 401053 h 2080369"/>
              <a:gd name="connsiteX4" fmla="*/ 4203031 w 7884695"/>
              <a:gd name="connsiteY4" fmla="*/ 625642 h 2080369"/>
              <a:gd name="connsiteX5" fmla="*/ 4652210 w 7884695"/>
              <a:gd name="connsiteY5" fmla="*/ 1090863 h 2080369"/>
              <a:gd name="connsiteX6" fmla="*/ 5165558 w 7884695"/>
              <a:gd name="connsiteY6" fmla="*/ 1411705 h 2080369"/>
              <a:gd name="connsiteX7" fmla="*/ 6063916 w 7884695"/>
              <a:gd name="connsiteY7" fmla="*/ 1684421 h 2080369"/>
              <a:gd name="connsiteX8" fmla="*/ 6798844 w 7884695"/>
              <a:gd name="connsiteY8" fmla="*/ 1920496 h 2080369"/>
              <a:gd name="connsiteX9" fmla="*/ 7884695 w 7884695"/>
              <a:gd name="connsiteY9" fmla="*/ 2080369 h 2080369"/>
              <a:gd name="connsiteX0" fmla="*/ 0 w 7870840"/>
              <a:gd name="connsiteY0" fmla="*/ 0 h 2191205"/>
              <a:gd name="connsiteX1" fmla="*/ 2085474 w 7870840"/>
              <a:gd name="connsiteY1" fmla="*/ 80211 h 2191205"/>
              <a:gd name="connsiteX2" fmla="*/ 2967789 w 7870840"/>
              <a:gd name="connsiteY2" fmla="*/ 192505 h 2191205"/>
              <a:gd name="connsiteX3" fmla="*/ 3769895 w 7870840"/>
              <a:gd name="connsiteY3" fmla="*/ 401053 h 2191205"/>
              <a:gd name="connsiteX4" fmla="*/ 4203031 w 7870840"/>
              <a:gd name="connsiteY4" fmla="*/ 625642 h 2191205"/>
              <a:gd name="connsiteX5" fmla="*/ 4652210 w 7870840"/>
              <a:gd name="connsiteY5" fmla="*/ 1090863 h 2191205"/>
              <a:gd name="connsiteX6" fmla="*/ 5165558 w 7870840"/>
              <a:gd name="connsiteY6" fmla="*/ 1411705 h 2191205"/>
              <a:gd name="connsiteX7" fmla="*/ 6063916 w 7870840"/>
              <a:gd name="connsiteY7" fmla="*/ 1684421 h 2191205"/>
              <a:gd name="connsiteX8" fmla="*/ 6798844 w 7870840"/>
              <a:gd name="connsiteY8" fmla="*/ 1920496 h 2191205"/>
              <a:gd name="connsiteX9" fmla="*/ 7870840 w 7870840"/>
              <a:gd name="connsiteY9" fmla="*/ 2191205 h 2191205"/>
              <a:gd name="connsiteX0" fmla="*/ 0 w 7870840"/>
              <a:gd name="connsiteY0" fmla="*/ 0 h 2191205"/>
              <a:gd name="connsiteX1" fmla="*/ 2085474 w 7870840"/>
              <a:gd name="connsiteY1" fmla="*/ 80211 h 2191205"/>
              <a:gd name="connsiteX2" fmla="*/ 2967789 w 7870840"/>
              <a:gd name="connsiteY2" fmla="*/ 192505 h 2191205"/>
              <a:gd name="connsiteX3" fmla="*/ 3769895 w 7870840"/>
              <a:gd name="connsiteY3" fmla="*/ 401053 h 2191205"/>
              <a:gd name="connsiteX4" fmla="*/ 4203031 w 7870840"/>
              <a:gd name="connsiteY4" fmla="*/ 625642 h 2191205"/>
              <a:gd name="connsiteX5" fmla="*/ 4652210 w 7870840"/>
              <a:gd name="connsiteY5" fmla="*/ 1090863 h 2191205"/>
              <a:gd name="connsiteX6" fmla="*/ 5165558 w 7870840"/>
              <a:gd name="connsiteY6" fmla="*/ 1411705 h 2191205"/>
              <a:gd name="connsiteX7" fmla="*/ 5994643 w 7870840"/>
              <a:gd name="connsiteY7" fmla="*/ 1712130 h 2191205"/>
              <a:gd name="connsiteX8" fmla="*/ 6798844 w 7870840"/>
              <a:gd name="connsiteY8" fmla="*/ 1920496 h 2191205"/>
              <a:gd name="connsiteX9" fmla="*/ 7870840 w 7870840"/>
              <a:gd name="connsiteY9" fmla="*/ 2191205 h 2191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70840" h="2191205">
                <a:moveTo>
                  <a:pt x="0" y="0"/>
                </a:moveTo>
                <a:lnTo>
                  <a:pt x="2085474" y="80211"/>
                </a:lnTo>
                <a:cubicBezTo>
                  <a:pt x="2580106" y="112295"/>
                  <a:pt x="2687052" y="139031"/>
                  <a:pt x="2967789" y="192505"/>
                </a:cubicBezTo>
                <a:cubicBezTo>
                  <a:pt x="3248526" y="245979"/>
                  <a:pt x="3564021" y="328864"/>
                  <a:pt x="3769895" y="401053"/>
                </a:cubicBezTo>
                <a:cubicBezTo>
                  <a:pt x="3975769" y="473242"/>
                  <a:pt x="4055979" y="510674"/>
                  <a:pt x="4203031" y="625642"/>
                </a:cubicBezTo>
                <a:cubicBezTo>
                  <a:pt x="4350083" y="740610"/>
                  <a:pt x="4491789" y="959853"/>
                  <a:pt x="4652210" y="1090863"/>
                </a:cubicBezTo>
                <a:cubicBezTo>
                  <a:pt x="4812631" y="1221873"/>
                  <a:pt x="4941819" y="1308161"/>
                  <a:pt x="5165558" y="1411705"/>
                </a:cubicBezTo>
                <a:cubicBezTo>
                  <a:pt x="5389297" y="1515249"/>
                  <a:pt x="5722429" y="1641186"/>
                  <a:pt x="5994643" y="1712130"/>
                </a:cubicBezTo>
                <a:cubicBezTo>
                  <a:pt x="6266857" y="1783074"/>
                  <a:pt x="6495381" y="1854505"/>
                  <a:pt x="6798844" y="1920496"/>
                </a:cubicBezTo>
                <a:cubicBezTo>
                  <a:pt x="7102307" y="1986487"/>
                  <a:pt x="7689865" y="2150705"/>
                  <a:pt x="7870840" y="2191205"/>
                </a:cubicBezTo>
              </a:path>
            </a:pathLst>
          </a:cu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C95F27A5-7B79-43E4-A10B-DEF96B990FB9}"/>
              </a:ext>
            </a:extLst>
          </p:cNvPr>
          <p:cNvSpPr/>
          <p:nvPr/>
        </p:nvSpPr>
        <p:spPr>
          <a:xfrm>
            <a:off x="1753881" y="3355497"/>
            <a:ext cx="8002094" cy="2233499"/>
          </a:xfrm>
          <a:custGeom>
            <a:avLst/>
            <a:gdLst>
              <a:gd name="connsiteX0" fmla="*/ 0 w 6866021"/>
              <a:gd name="connsiteY0" fmla="*/ 2053390 h 2053390"/>
              <a:gd name="connsiteX1" fmla="*/ 3015915 w 6866021"/>
              <a:gd name="connsiteY1" fmla="*/ 930442 h 2053390"/>
              <a:gd name="connsiteX2" fmla="*/ 3785936 w 6866021"/>
              <a:gd name="connsiteY2" fmla="*/ 673769 h 2053390"/>
              <a:gd name="connsiteX3" fmla="*/ 4732421 w 6866021"/>
              <a:gd name="connsiteY3" fmla="*/ 433137 h 2053390"/>
              <a:gd name="connsiteX4" fmla="*/ 5678905 w 6866021"/>
              <a:gd name="connsiteY4" fmla="*/ 160421 h 2053390"/>
              <a:gd name="connsiteX5" fmla="*/ 6529136 w 6866021"/>
              <a:gd name="connsiteY5" fmla="*/ 32085 h 2053390"/>
              <a:gd name="connsiteX6" fmla="*/ 6866021 w 6866021"/>
              <a:gd name="connsiteY6" fmla="*/ 0 h 2053390"/>
              <a:gd name="connsiteX0" fmla="*/ 0 w 6866021"/>
              <a:gd name="connsiteY0" fmla="*/ 2053390 h 2053390"/>
              <a:gd name="connsiteX1" fmla="*/ 3015915 w 6866021"/>
              <a:gd name="connsiteY1" fmla="*/ 930442 h 2053390"/>
              <a:gd name="connsiteX2" fmla="*/ 3785936 w 6866021"/>
              <a:gd name="connsiteY2" fmla="*/ 673769 h 2053390"/>
              <a:gd name="connsiteX3" fmla="*/ 4716379 w 6866021"/>
              <a:gd name="connsiteY3" fmla="*/ 385011 h 2053390"/>
              <a:gd name="connsiteX4" fmla="*/ 5678905 w 6866021"/>
              <a:gd name="connsiteY4" fmla="*/ 160421 h 2053390"/>
              <a:gd name="connsiteX5" fmla="*/ 6529136 w 6866021"/>
              <a:gd name="connsiteY5" fmla="*/ 32085 h 2053390"/>
              <a:gd name="connsiteX6" fmla="*/ 6866021 w 6866021"/>
              <a:gd name="connsiteY6" fmla="*/ 0 h 2053390"/>
              <a:gd name="connsiteX0" fmla="*/ 0 w 7918967"/>
              <a:gd name="connsiteY0" fmla="*/ 2233499 h 2233499"/>
              <a:gd name="connsiteX1" fmla="*/ 3015915 w 7918967"/>
              <a:gd name="connsiteY1" fmla="*/ 1110551 h 2233499"/>
              <a:gd name="connsiteX2" fmla="*/ 3785936 w 7918967"/>
              <a:gd name="connsiteY2" fmla="*/ 853878 h 2233499"/>
              <a:gd name="connsiteX3" fmla="*/ 4716379 w 7918967"/>
              <a:gd name="connsiteY3" fmla="*/ 565120 h 2233499"/>
              <a:gd name="connsiteX4" fmla="*/ 5678905 w 7918967"/>
              <a:gd name="connsiteY4" fmla="*/ 340530 h 2233499"/>
              <a:gd name="connsiteX5" fmla="*/ 6529136 w 7918967"/>
              <a:gd name="connsiteY5" fmla="*/ 212194 h 2233499"/>
              <a:gd name="connsiteX6" fmla="*/ 7918967 w 7918967"/>
              <a:gd name="connsiteY6" fmla="*/ 0 h 2233499"/>
              <a:gd name="connsiteX0" fmla="*/ 0 w 7918967"/>
              <a:gd name="connsiteY0" fmla="*/ 2233499 h 2233499"/>
              <a:gd name="connsiteX1" fmla="*/ 3015915 w 7918967"/>
              <a:gd name="connsiteY1" fmla="*/ 1110551 h 2233499"/>
              <a:gd name="connsiteX2" fmla="*/ 3785936 w 7918967"/>
              <a:gd name="connsiteY2" fmla="*/ 853878 h 2233499"/>
              <a:gd name="connsiteX3" fmla="*/ 4716379 w 7918967"/>
              <a:gd name="connsiteY3" fmla="*/ 565120 h 2233499"/>
              <a:gd name="connsiteX4" fmla="*/ 5678905 w 7918967"/>
              <a:gd name="connsiteY4" fmla="*/ 340530 h 2233499"/>
              <a:gd name="connsiteX5" fmla="*/ 6612263 w 7918967"/>
              <a:gd name="connsiteY5" fmla="*/ 156776 h 2233499"/>
              <a:gd name="connsiteX6" fmla="*/ 7918967 w 7918967"/>
              <a:gd name="connsiteY6" fmla="*/ 0 h 2233499"/>
              <a:gd name="connsiteX0" fmla="*/ 0 w 8002094"/>
              <a:gd name="connsiteY0" fmla="*/ 2233499 h 2233499"/>
              <a:gd name="connsiteX1" fmla="*/ 3015915 w 8002094"/>
              <a:gd name="connsiteY1" fmla="*/ 1110551 h 2233499"/>
              <a:gd name="connsiteX2" fmla="*/ 3785936 w 8002094"/>
              <a:gd name="connsiteY2" fmla="*/ 853878 h 2233499"/>
              <a:gd name="connsiteX3" fmla="*/ 4716379 w 8002094"/>
              <a:gd name="connsiteY3" fmla="*/ 565120 h 2233499"/>
              <a:gd name="connsiteX4" fmla="*/ 5678905 w 8002094"/>
              <a:gd name="connsiteY4" fmla="*/ 340530 h 2233499"/>
              <a:gd name="connsiteX5" fmla="*/ 6612263 w 8002094"/>
              <a:gd name="connsiteY5" fmla="*/ 156776 h 2233499"/>
              <a:gd name="connsiteX6" fmla="*/ 8002094 w 8002094"/>
              <a:gd name="connsiteY6" fmla="*/ 0 h 2233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02094" h="2233499">
                <a:moveTo>
                  <a:pt x="0" y="2233499"/>
                </a:moveTo>
                <a:lnTo>
                  <a:pt x="3015915" y="1110551"/>
                </a:lnTo>
                <a:cubicBezTo>
                  <a:pt x="3646904" y="880614"/>
                  <a:pt x="3502525" y="944783"/>
                  <a:pt x="3785936" y="853878"/>
                </a:cubicBezTo>
                <a:cubicBezTo>
                  <a:pt x="4069347" y="762973"/>
                  <a:pt x="4400884" y="650678"/>
                  <a:pt x="4716379" y="565120"/>
                </a:cubicBezTo>
                <a:cubicBezTo>
                  <a:pt x="5031874" y="479562"/>
                  <a:pt x="5362924" y="408587"/>
                  <a:pt x="5678905" y="340530"/>
                </a:cubicBezTo>
                <a:cubicBezTo>
                  <a:pt x="5994886" y="272473"/>
                  <a:pt x="6414410" y="183513"/>
                  <a:pt x="6612263" y="156776"/>
                </a:cubicBezTo>
                <a:cubicBezTo>
                  <a:pt x="6810116" y="130039"/>
                  <a:pt x="7932578" y="2674"/>
                  <a:pt x="8002094" y="0"/>
                </a:cubicBezTo>
              </a:path>
            </a:pathLst>
          </a:cu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9BE276C7-4ECB-4C07-8D85-A562DBBB51F7}"/>
              </a:ext>
            </a:extLst>
          </p:cNvPr>
          <p:cNvSpPr txBox="1"/>
          <p:nvPr/>
        </p:nvSpPr>
        <p:spPr>
          <a:xfrm>
            <a:off x="8929099" y="3916497"/>
            <a:ext cx="2651457" cy="923330"/>
          </a:xfrm>
          <a:prstGeom prst="rect">
            <a:avLst/>
          </a:prstGeom>
          <a:noFill/>
        </p:spPr>
        <p:txBody>
          <a:bodyPr wrap="square" rtlCol="0">
            <a:spAutoFit/>
          </a:bodyPr>
          <a:lstStyle/>
          <a:p>
            <a:r>
              <a:rPr lang="en-US" dirty="0"/>
              <a:t>Ideal - Velocity maximized and no vacuum at the exit plane.</a:t>
            </a:r>
          </a:p>
        </p:txBody>
      </p:sp>
      <p:sp>
        <p:nvSpPr>
          <p:cNvPr id="3" name="Rectangle: Rounded Corners 2">
            <a:extLst>
              <a:ext uri="{FF2B5EF4-FFF2-40B4-BE49-F238E27FC236}">
                <a16:creationId xmlns:a16="http://schemas.microsoft.com/office/drawing/2014/main" id="{DAE3CDFB-4832-44F4-AC50-A4735E96371D}"/>
              </a:ext>
            </a:extLst>
          </p:cNvPr>
          <p:cNvSpPr/>
          <p:nvPr/>
        </p:nvSpPr>
        <p:spPr>
          <a:xfrm>
            <a:off x="8451272" y="1269900"/>
            <a:ext cx="307109" cy="1913913"/>
          </a:xfrm>
          <a:prstGeom prst="round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78B54233-138B-4112-B104-F74FDA171013}"/>
              </a:ext>
            </a:extLst>
          </p:cNvPr>
          <p:cNvSpPr txBox="1"/>
          <p:nvPr/>
        </p:nvSpPr>
        <p:spPr>
          <a:xfrm>
            <a:off x="8758382" y="980080"/>
            <a:ext cx="2822175" cy="461665"/>
          </a:xfrm>
          <a:prstGeom prst="rect">
            <a:avLst/>
          </a:prstGeom>
          <a:noFill/>
        </p:spPr>
        <p:txBody>
          <a:bodyPr wrap="square" rtlCol="0">
            <a:spAutoFit/>
          </a:bodyPr>
          <a:lstStyle/>
          <a:p>
            <a:pPr algn="ctr"/>
            <a:r>
              <a:rPr lang="en-US" sz="2400" dirty="0"/>
              <a:t>Exit Cone just right…</a:t>
            </a:r>
          </a:p>
        </p:txBody>
      </p:sp>
      <p:sp>
        <p:nvSpPr>
          <p:cNvPr id="27" name="TextBox 26">
            <a:extLst>
              <a:ext uri="{FF2B5EF4-FFF2-40B4-BE49-F238E27FC236}">
                <a16:creationId xmlns:a16="http://schemas.microsoft.com/office/drawing/2014/main" id="{DA0AEB79-FC85-4581-9A94-4F9D615929DF}"/>
              </a:ext>
            </a:extLst>
          </p:cNvPr>
          <p:cNvSpPr txBox="1"/>
          <p:nvPr/>
        </p:nvSpPr>
        <p:spPr>
          <a:xfrm>
            <a:off x="2029425" y="3629241"/>
            <a:ext cx="2637621" cy="461665"/>
          </a:xfrm>
          <a:prstGeom prst="rect">
            <a:avLst/>
          </a:prstGeom>
          <a:noFill/>
        </p:spPr>
        <p:txBody>
          <a:bodyPr wrap="square" rtlCol="0">
            <a:spAutoFit/>
          </a:bodyPr>
          <a:lstStyle/>
          <a:p>
            <a:r>
              <a:rPr lang="en-US" sz="2400" dirty="0">
                <a:solidFill>
                  <a:srgbClr val="002060"/>
                </a:solidFill>
              </a:rPr>
              <a:t>Gas Pressure</a:t>
            </a:r>
          </a:p>
        </p:txBody>
      </p:sp>
      <p:sp>
        <p:nvSpPr>
          <p:cNvPr id="28" name="TextBox 27">
            <a:extLst>
              <a:ext uri="{FF2B5EF4-FFF2-40B4-BE49-F238E27FC236}">
                <a16:creationId xmlns:a16="http://schemas.microsoft.com/office/drawing/2014/main" id="{1268176E-D5E4-47BA-AF8D-400269412E30}"/>
              </a:ext>
            </a:extLst>
          </p:cNvPr>
          <p:cNvSpPr txBox="1"/>
          <p:nvPr/>
        </p:nvSpPr>
        <p:spPr>
          <a:xfrm>
            <a:off x="3217068" y="4972090"/>
            <a:ext cx="1845479" cy="461665"/>
          </a:xfrm>
          <a:prstGeom prst="rect">
            <a:avLst/>
          </a:prstGeom>
          <a:noFill/>
        </p:spPr>
        <p:txBody>
          <a:bodyPr wrap="square" rtlCol="0">
            <a:spAutoFit/>
          </a:bodyPr>
          <a:lstStyle/>
          <a:p>
            <a:r>
              <a:rPr lang="en-US" sz="2400" dirty="0">
                <a:solidFill>
                  <a:srgbClr val="00B050"/>
                </a:solidFill>
              </a:rPr>
              <a:t>Gas Velocity</a:t>
            </a:r>
          </a:p>
        </p:txBody>
      </p:sp>
      <p:cxnSp>
        <p:nvCxnSpPr>
          <p:cNvPr id="29" name="Straight Connector 28">
            <a:extLst>
              <a:ext uri="{FF2B5EF4-FFF2-40B4-BE49-F238E27FC236}">
                <a16:creationId xmlns:a16="http://schemas.microsoft.com/office/drawing/2014/main" id="{506B524F-67FF-4A91-8C7C-D8313726C76D}"/>
              </a:ext>
            </a:extLst>
          </p:cNvPr>
          <p:cNvCxnSpPr>
            <a:cxnSpLocks/>
          </p:cNvCxnSpPr>
          <p:nvPr/>
        </p:nvCxnSpPr>
        <p:spPr>
          <a:xfrm flipH="1">
            <a:off x="1094509" y="5556595"/>
            <a:ext cx="8647218" cy="5155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Oval 29">
            <a:extLst>
              <a:ext uri="{FF2B5EF4-FFF2-40B4-BE49-F238E27FC236}">
                <a16:creationId xmlns:a16="http://schemas.microsoft.com/office/drawing/2014/main" id="{2CB2E45C-12BC-41BE-9CAD-CB997A9D47FC}"/>
              </a:ext>
            </a:extLst>
          </p:cNvPr>
          <p:cNvSpPr/>
          <p:nvPr/>
        </p:nvSpPr>
        <p:spPr>
          <a:xfrm>
            <a:off x="8419446" y="3293577"/>
            <a:ext cx="348663" cy="396701"/>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C5CAC803-5015-4A0E-9B3F-6292C3DC524E}"/>
              </a:ext>
            </a:extLst>
          </p:cNvPr>
          <p:cNvSpPr/>
          <p:nvPr/>
        </p:nvSpPr>
        <p:spPr>
          <a:xfrm>
            <a:off x="8451272" y="5387200"/>
            <a:ext cx="348663" cy="396701"/>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7620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5B5883C-D39D-4626-8CE3-DB28A167299E}"/>
              </a:ext>
            </a:extLst>
          </p:cNvPr>
          <p:cNvSpPr>
            <a:spLocks noGrp="1"/>
          </p:cNvSpPr>
          <p:nvPr>
            <p:ph type="sldNum" sz="quarter" idx="12"/>
          </p:nvPr>
        </p:nvSpPr>
        <p:spPr/>
        <p:txBody>
          <a:bodyPr/>
          <a:lstStyle/>
          <a:p>
            <a:fld id="{FC3A0966-12FC-4C11-8C70-68AE8AA30F90}" type="slidenum">
              <a:rPr lang="en-US" smtClean="0"/>
              <a:t>17</a:t>
            </a:fld>
            <a:endParaRPr lang="en-US"/>
          </a:p>
        </p:txBody>
      </p:sp>
      <p:sp>
        <p:nvSpPr>
          <p:cNvPr id="3" name="TextBox 2">
            <a:extLst>
              <a:ext uri="{FF2B5EF4-FFF2-40B4-BE49-F238E27FC236}">
                <a16:creationId xmlns:a16="http://schemas.microsoft.com/office/drawing/2014/main" id="{1283C73F-AC4A-4DF4-9ACE-E9E5F9B86C3F}"/>
              </a:ext>
            </a:extLst>
          </p:cNvPr>
          <p:cNvSpPr txBox="1"/>
          <p:nvPr/>
        </p:nvSpPr>
        <p:spPr>
          <a:xfrm>
            <a:off x="2126672" y="2736502"/>
            <a:ext cx="7855528" cy="1384995"/>
          </a:xfrm>
          <a:prstGeom prst="rect">
            <a:avLst/>
          </a:prstGeom>
          <a:noFill/>
        </p:spPr>
        <p:txBody>
          <a:bodyPr wrap="square" rtlCol="0">
            <a:spAutoFit/>
          </a:bodyPr>
          <a:lstStyle/>
          <a:p>
            <a:pPr algn="ctr"/>
            <a:r>
              <a:rPr lang="en-US" sz="2800" dirty="0"/>
              <a:t>Theoretical calculations can be made and the results plotted to demonstrate where the maximum thrust exists…</a:t>
            </a:r>
          </a:p>
        </p:txBody>
      </p:sp>
    </p:spTree>
    <p:extLst>
      <p:ext uri="{BB962C8B-B14F-4D97-AF65-F5344CB8AC3E}">
        <p14:creationId xmlns:p14="http://schemas.microsoft.com/office/powerpoint/2010/main" val="2255289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8487227-8958-4E79-B61A-144BD44F8463}" type="slidenum">
              <a:rPr lang="en-US" smtClean="0"/>
              <a:pPr/>
              <a:t>18</a:t>
            </a:fld>
            <a:endParaRPr lang="en-US"/>
          </a:p>
        </p:txBody>
      </p:sp>
      <p:grpSp>
        <p:nvGrpSpPr>
          <p:cNvPr id="4" name="Group 3">
            <a:extLst>
              <a:ext uri="{FF2B5EF4-FFF2-40B4-BE49-F238E27FC236}">
                <a16:creationId xmlns:a16="http://schemas.microsoft.com/office/drawing/2014/main" id="{562217CC-8E9C-4624-AF94-701FFA53D39D}"/>
              </a:ext>
            </a:extLst>
          </p:cNvPr>
          <p:cNvGrpSpPr/>
          <p:nvPr/>
        </p:nvGrpSpPr>
        <p:grpSpPr>
          <a:xfrm>
            <a:off x="948330" y="1464929"/>
            <a:ext cx="7247340" cy="5028768"/>
            <a:chOff x="2472330" y="1510144"/>
            <a:chExt cx="7247340" cy="5028768"/>
          </a:xfrm>
        </p:grpSpPr>
        <p:pic>
          <p:nvPicPr>
            <p:cNvPr id="1026" name="Picture 2" descr="http://www.braeunig.us/space/pics/figS1-2.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2330" y="1510144"/>
              <a:ext cx="7247340" cy="5028768"/>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5208431" y="2024844"/>
              <a:ext cx="779557" cy="4068452"/>
              <a:chOff x="3716198" y="1772816"/>
              <a:chExt cx="779557" cy="4068452"/>
            </a:xfrm>
          </p:grpSpPr>
          <p:sp>
            <p:nvSpPr>
              <p:cNvPr id="2" name="Oval 1"/>
              <p:cNvSpPr/>
              <p:nvPr/>
            </p:nvSpPr>
            <p:spPr>
              <a:xfrm>
                <a:off x="3716198" y="1772816"/>
                <a:ext cx="751847" cy="72008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4092121" y="1880828"/>
                <a:ext cx="0"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3743908" y="5121188"/>
                <a:ext cx="751847" cy="72008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0" name="TextBox 9"/>
          <p:cNvSpPr txBox="1"/>
          <p:nvPr/>
        </p:nvSpPr>
        <p:spPr>
          <a:xfrm>
            <a:off x="1271464" y="364303"/>
            <a:ext cx="9937104" cy="954107"/>
          </a:xfrm>
          <a:prstGeom prst="rect">
            <a:avLst/>
          </a:prstGeom>
          <a:noFill/>
        </p:spPr>
        <p:txBody>
          <a:bodyPr wrap="square" rtlCol="0">
            <a:spAutoFit/>
          </a:bodyPr>
          <a:lstStyle/>
          <a:p>
            <a:r>
              <a:rPr lang="en-US" sz="2800" b="1" dirty="0"/>
              <a:t>Maximum thrust </a:t>
            </a:r>
            <a:r>
              <a:rPr lang="en-US" sz="2800" dirty="0"/>
              <a:t>occurs when </a:t>
            </a:r>
            <a:r>
              <a:rPr lang="en-US" sz="2800" b="1" dirty="0"/>
              <a:t>P</a:t>
            </a:r>
            <a:r>
              <a:rPr lang="en-US" sz="2800" b="1" baseline="-25000" dirty="0"/>
              <a:t>e</a:t>
            </a:r>
            <a:r>
              <a:rPr lang="en-US" sz="2800" b="1" dirty="0"/>
              <a:t> = P</a:t>
            </a:r>
            <a:r>
              <a:rPr lang="en-US" sz="2800" b="1" baseline="-25000" dirty="0"/>
              <a:t>a </a:t>
            </a:r>
            <a:r>
              <a:rPr lang="en-US" sz="2800" dirty="0"/>
              <a:t>, and that condition will only happen at one specific altitude for a given nozzle configuration… </a:t>
            </a:r>
          </a:p>
        </p:txBody>
      </p:sp>
      <p:sp>
        <p:nvSpPr>
          <p:cNvPr id="5" name="TextBox 4">
            <a:extLst>
              <a:ext uri="{FF2B5EF4-FFF2-40B4-BE49-F238E27FC236}">
                <a16:creationId xmlns:a16="http://schemas.microsoft.com/office/drawing/2014/main" id="{45AB1935-0072-4C15-9D52-6C396DDA9F8C}"/>
              </a:ext>
            </a:extLst>
          </p:cNvPr>
          <p:cNvSpPr txBox="1"/>
          <p:nvPr/>
        </p:nvSpPr>
        <p:spPr>
          <a:xfrm>
            <a:off x="8368146" y="2723023"/>
            <a:ext cx="2563626" cy="1569660"/>
          </a:xfrm>
          <a:prstGeom prst="rect">
            <a:avLst/>
          </a:prstGeom>
          <a:noFill/>
        </p:spPr>
        <p:txBody>
          <a:bodyPr wrap="square" rtlCol="0">
            <a:spAutoFit/>
          </a:bodyPr>
          <a:lstStyle/>
          <a:p>
            <a:r>
              <a:rPr lang="en-US" sz="2400" dirty="0"/>
              <a:t>In this plot, we can see that the Thrust is maximized when Pa  =  Pe</a:t>
            </a:r>
          </a:p>
        </p:txBody>
      </p:sp>
    </p:spTree>
    <p:extLst>
      <p:ext uri="{BB962C8B-B14F-4D97-AF65-F5344CB8AC3E}">
        <p14:creationId xmlns:p14="http://schemas.microsoft.com/office/powerpoint/2010/main" val="4270672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8487227-8958-4E79-B61A-144BD44F8463}" type="slidenum">
              <a:rPr lang="en-US" smtClean="0"/>
              <a:pPr/>
              <a:t>19</a:t>
            </a:fld>
            <a:endParaRPr lang="en-US"/>
          </a:p>
        </p:txBody>
      </p:sp>
      <p:sp>
        <p:nvSpPr>
          <p:cNvPr id="3" name="TextBox 2"/>
          <p:cNvSpPr txBox="1"/>
          <p:nvPr/>
        </p:nvSpPr>
        <p:spPr>
          <a:xfrm>
            <a:off x="1847528" y="2330931"/>
            <a:ext cx="4536504" cy="1107996"/>
          </a:xfrm>
          <a:prstGeom prst="rect">
            <a:avLst/>
          </a:prstGeom>
          <a:noFill/>
        </p:spPr>
        <p:txBody>
          <a:bodyPr wrap="square" rtlCol="0">
            <a:spAutoFit/>
          </a:bodyPr>
          <a:lstStyle/>
          <a:p>
            <a:r>
              <a:rPr lang="en-US" sz="6600" b="1" dirty="0"/>
              <a:t>Questions? </a:t>
            </a:r>
            <a:endParaRPr lang="en-US" sz="6600" i="1" dirty="0">
              <a:solidFill>
                <a:srgbClr val="FF0000"/>
              </a:solidFill>
            </a:endParaRPr>
          </a:p>
        </p:txBody>
      </p:sp>
      <p:pic>
        <p:nvPicPr>
          <p:cNvPr id="4" name="Picture 12" descr="http://upload.wikimedia.org/wikipedia/commons/thumb/7/70/SolidRocketMotor.svg/300px-SolidRocketMotor.svg.png">
            <a:extLst>
              <a:ext uri="{FF2B5EF4-FFF2-40B4-BE49-F238E27FC236}">
                <a16:creationId xmlns:a16="http://schemas.microsoft.com/office/drawing/2014/main" id="{DA682395-1547-43F9-8091-926A1F921B9B}"/>
              </a:ext>
            </a:extLst>
          </p:cNvPr>
          <p:cNvPicPr>
            <a:picLocks noChangeAspect="1" noChangeArrowheads="1"/>
          </p:cNvPicPr>
          <p:nvPr/>
        </p:nvPicPr>
        <p:blipFill>
          <a:blip r:embed="rId2" cstate="email"/>
          <a:srcRect/>
          <a:stretch>
            <a:fillRect/>
          </a:stretch>
        </p:blipFill>
        <p:spPr bwMode="auto">
          <a:xfrm>
            <a:off x="6154931" y="1484784"/>
            <a:ext cx="5427469" cy="3636404"/>
          </a:xfrm>
          <a:prstGeom prst="rect">
            <a:avLst/>
          </a:prstGeom>
          <a:noFill/>
        </p:spPr>
      </p:pic>
    </p:spTree>
    <p:extLst>
      <p:ext uri="{BB962C8B-B14F-4D97-AF65-F5344CB8AC3E}">
        <p14:creationId xmlns:p14="http://schemas.microsoft.com/office/powerpoint/2010/main" val="3487103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6F512FD-41F6-442A-A82A-B54FC98DF74A}"/>
              </a:ext>
            </a:extLst>
          </p:cNvPr>
          <p:cNvSpPr>
            <a:spLocks noGrp="1"/>
          </p:cNvSpPr>
          <p:nvPr>
            <p:ph type="sldNum" sz="quarter" idx="12"/>
          </p:nvPr>
        </p:nvSpPr>
        <p:spPr/>
        <p:txBody>
          <a:bodyPr/>
          <a:lstStyle/>
          <a:p>
            <a:fld id="{88487227-8958-4E79-B61A-144BD44F8463}" type="slidenum">
              <a:rPr lang="en-US" smtClean="0"/>
              <a:pPr/>
              <a:t>2</a:t>
            </a:fld>
            <a:endParaRPr lang="en-US"/>
          </a:p>
        </p:txBody>
      </p:sp>
      <p:sp>
        <p:nvSpPr>
          <p:cNvPr id="3" name="Title 1">
            <a:extLst>
              <a:ext uri="{FF2B5EF4-FFF2-40B4-BE49-F238E27FC236}">
                <a16:creationId xmlns:a16="http://schemas.microsoft.com/office/drawing/2014/main" id="{743A4331-5B6C-41AF-88A7-5B10195C3BDF}"/>
              </a:ext>
            </a:extLst>
          </p:cNvPr>
          <p:cNvSpPr txBox="1">
            <a:spLocks/>
          </p:cNvSpPr>
          <p:nvPr/>
        </p:nvSpPr>
        <p:spPr>
          <a:xfrm>
            <a:off x="1981200" y="205363"/>
            <a:ext cx="8229600" cy="742094"/>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solidFill>
                  <a:srgbClr val="FF0000"/>
                </a:solidFill>
              </a:rPr>
              <a:t>Relevant Concepts to Keep In Mind</a:t>
            </a:r>
          </a:p>
        </p:txBody>
      </p:sp>
      <p:sp>
        <p:nvSpPr>
          <p:cNvPr id="4" name="TextBox 3">
            <a:extLst>
              <a:ext uri="{FF2B5EF4-FFF2-40B4-BE49-F238E27FC236}">
                <a16:creationId xmlns:a16="http://schemas.microsoft.com/office/drawing/2014/main" id="{7AB0AF1D-6B88-4BCC-A911-7BBCB3B49BAB}"/>
              </a:ext>
            </a:extLst>
          </p:cNvPr>
          <p:cNvSpPr txBox="1"/>
          <p:nvPr/>
        </p:nvSpPr>
        <p:spPr>
          <a:xfrm>
            <a:off x="609600" y="1056361"/>
            <a:ext cx="10670976" cy="5016758"/>
          </a:xfrm>
          <a:prstGeom prst="rect">
            <a:avLst/>
          </a:prstGeom>
          <a:noFill/>
        </p:spPr>
        <p:txBody>
          <a:bodyPr wrap="square" rtlCol="0">
            <a:spAutoFit/>
          </a:bodyPr>
          <a:lstStyle/>
          <a:p>
            <a:r>
              <a:rPr lang="en-US" sz="2400" b="1" dirty="0"/>
              <a:t>SUBSONIC Gas Flow</a:t>
            </a:r>
          </a:p>
          <a:p>
            <a:pPr marL="285750" indent="-285750">
              <a:buFont typeface="Arial" panose="020B0604020202020204" pitchFamily="34" charset="0"/>
              <a:buChar char="•"/>
            </a:pPr>
            <a:r>
              <a:rPr lang="en-US" sz="2000" dirty="0"/>
              <a:t>Flow velocity is less than the speed of sound (&lt; ~700 MPH)</a:t>
            </a:r>
          </a:p>
          <a:p>
            <a:pPr marL="285750" indent="-285750">
              <a:buFont typeface="Arial" panose="020B0604020202020204" pitchFamily="34" charset="0"/>
              <a:buChar char="•"/>
            </a:pPr>
            <a:r>
              <a:rPr lang="en-US" sz="2000" dirty="0"/>
              <a:t>As the area through which the gas is flowing </a:t>
            </a:r>
            <a:r>
              <a:rPr lang="en-US" sz="2000" b="1" dirty="0"/>
              <a:t>decreases</a:t>
            </a:r>
            <a:r>
              <a:rPr lang="en-US" sz="2000" dirty="0"/>
              <a:t>, the flow velocity increases and the pressure decreases</a:t>
            </a:r>
          </a:p>
          <a:p>
            <a:pPr marL="285750" indent="-285750">
              <a:buFont typeface="Arial" panose="020B0604020202020204" pitchFamily="34" charset="0"/>
              <a:buChar char="•"/>
            </a:pPr>
            <a:r>
              <a:rPr lang="en-US" sz="2000" dirty="0"/>
              <a:t>The convergent section of a nozzle increases the velocity of the subsonic flow</a:t>
            </a:r>
          </a:p>
          <a:p>
            <a:pPr marL="285750" indent="-285750">
              <a:buFont typeface="Arial" panose="020B0604020202020204" pitchFamily="34" charset="0"/>
              <a:buChar char="•"/>
            </a:pPr>
            <a:endParaRPr lang="en-US" sz="2400" dirty="0"/>
          </a:p>
          <a:p>
            <a:r>
              <a:rPr lang="en-US" sz="2400" b="1" dirty="0"/>
              <a:t>SONIC Gas Flow</a:t>
            </a:r>
          </a:p>
          <a:p>
            <a:pPr marL="285750" indent="-285750">
              <a:buFont typeface="Arial" panose="020B0604020202020204" pitchFamily="34" charset="0"/>
              <a:buChar char="•"/>
            </a:pPr>
            <a:r>
              <a:rPr lang="en-US" sz="2000" dirty="0"/>
              <a:t>Where the flow velocity is equal to the speed of sound (= ~700 MPH)</a:t>
            </a:r>
          </a:p>
          <a:p>
            <a:pPr marL="285750" indent="-285750">
              <a:buFont typeface="Arial" panose="020B0604020202020204" pitchFamily="34" charset="0"/>
              <a:buChar char="•"/>
            </a:pPr>
            <a:r>
              <a:rPr lang="en-US" sz="2000" dirty="0"/>
              <a:t>By design, this condition occurs at the throat (smallest cross-sectional area in the nozzle)</a:t>
            </a:r>
          </a:p>
          <a:p>
            <a:pPr marL="285750" indent="-285750">
              <a:buFont typeface="Arial" panose="020B0604020202020204" pitchFamily="34" charset="0"/>
              <a:buChar char="•"/>
            </a:pPr>
            <a:endParaRPr lang="en-US" sz="2400" dirty="0"/>
          </a:p>
          <a:p>
            <a:r>
              <a:rPr lang="en-US" sz="2400" b="1" dirty="0"/>
              <a:t>SUPERSONIC Gas Flow</a:t>
            </a:r>
          </a:p>
          <a:p>
            <a:pPr marL="285750" indent="-285750">
              <a:buFont typeface="Arial" panose="020B0604020202020204" pitchFamily="34" charset="0"/>
              <a:buChar char="•"/>
            </a:pPr>
            <a:r>
              <a:rPr lang="en-US" sz="2000" dirty="0"/>
              <a:t>Flow velocity is greater than the speed of sound (&gt; ~700 MPH)</a:t>
            </a:r>
          </a:p>
          <a:p>
            <a:pPr marL="285750" indent="-285750">
              <a:buFont typeface="Arial" panose="020B0604020202020204" pitchFamily="34" charset="0"/>
              <a:buChar char="•"/>
            </a:pPr>
            <a:r>
              <a:rPr lang="en-US" sz="2000" dirty="0"/>
              <a:t>As the area through which the gas is flowing </a:t>
            </a:r>
            <a:r>
              <a:rPr lang="en-US" sz="2000" b="1" dirty="0"/>
              <a:t>increases</a:t>
            </a:r>
            <a:r>
              <a:rPr lang="en-US" sz="2000" dirty="0"/>
              <a:t>, the flow velocity increases and the pressure decreases</a:t>
            </a:r>
          </a:p>
          <a:p>
            <a:pPr marL="285750" indent="-285750">
              <a:buFont typeface="Arial" panose="020B0604020202020204" pitchFamily="34" charset="0"/>
              <a:buChar char="•"/>
            </a:pPr>
            <a:r>
              <a:rPr lang="en-US" sz="2000" dirty="0"/>
              <a:t>The divergent section (a.k.a. exit cone) of the nozzle increases the velocity of the supersonic flow</a:t>
            </a:r>
            <a:endParaRPr lang="en-US" dirty="0"/>
          </a:p>
        </p:txBody>
      </p:sp>
    </p:spTree>
    <p:extLst>
      <p:ext uri="{BB962C8B-B14F-4D97-AF65-F5344CB8AC3E}">
        <p14:creationId xmlns:p14="http://schemas.microsoft.com/office/powerpoint/2010/main" val="1219208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8487227-8958-4E79-B61A-144BD44F8463}" type="slidenum">
              <a:rPr lang="en-US" smtClean="0"/>
              <a:pPr/>
              <a:t>3</a:t>
            </a:fld>
            <a:endParaRPr lang="en-US"/>
          </a:p>
        </p:txBody>
      </p:sp>
      <p:sp>
        <p:nvSpPr>
          <p:cNvPr id="5" name="TextBox 4">
            <a:extLst>
              <a:ext uri="{FF2B5EF4-FFF2-40B4-BE49-F238E27FC236}">
                <a16:creationId xmlns:a16="http://schemas.microsoft.com/office/drawing/2014/main" id="{7077954E-398E-4390-A20D-9F94078F8D04}"/>
              </a:ext>
            </a:extLst>
          </p:cNvPr>
          <p:cNvSpPr txBox="1"/>
          <p:nvPr/>
        </p:nvSpPr>
        <p:spPr>
          <a:xfrm>
            <a:off x="1075575" y="1350117"/>
            <a:ext cx="9639067" cy="523220"/>
          </a:xfrm>
          <a:prstGeom prst="rect">
            <a:avLst/>
          </a:prstGeom>
          <a:noFill/>
        </p:spPr>
        <p:txBody>
          <a:bodyPr wrap="square" rtlCol="0">
            <a:spAutoFit/>
          </a:bodyPr>
          <a:lstStyle/>
          <a:p>
            <a:r>
              <a:rPr lang="en-US" sz="2800" dirty="0"/>
              <a:t>Thrust   =   ((Mass</a:t>
            </a:r>
            <a:r>
              <a:rPr lang="en-US" sz="2800" baseline="-25000" dirty="0"/>
              <a:t>Propellant</a:t>
            </a:r>
            <a:r>
              <a:rPr lang="en-US" sz="2800" dirty="0"/>
              <a:t> * Velocity</a:t>
            </a:r>
            <a:r>
              <a:rPr lang="en-US" sz="2800" baseline="-25000" dirty="0"/>
              <a:t>Exhaust</a:t>
            </a:r>
            <a:r>
              <a:rPr lang="en-US" sz="2800" dirty="0"/>
              <a:t>) / Time)  +  (P</a:t>
            </a:r>
            <a:r>
              <a:rPr lang="en-US" sz="2800" baseline="-25000" dirty="0"/>
              <a:t>e</a:t>
            </a:r>
            <a:r>
              <a:rPr lang="en-US" sz="2800" dirty="0"/>
              <a:t> - P</a:t>
            </a:r>
            <a:r>
              <a:rPr lang="en-US" sz="2800" baseline="-25000" dirty="0"/>
              <a:t>a</a:t>
            </a:r>
            <a:r>
              <a:rPr lang="en-US" sz="2800" dirty="0"/>
              <a:t>) * A    </a:t>
            </a:r>
          </a:p>
        </p:txBody>
      </p:sp>
      <p:sp>
        <p:nvSpPr>
          <p:cNvPr id="6" name="Title 1">
            <a:extLst>
              <a:ext uri="{FF2B5EF4-FFF2-40B4-BE49-F238E27FC236}">
                <a16:creationId xmlns:a16="http://schemas.microsoft.com/office/drawing/2014/main" id="{365D7DDF-C1DD-4682-A93C-F1786199F3EC}"/>
              </a:ext>
            </a:extLst>
          </p:cNvPr>
          <p:cNvSpPr txBox="1">
            <a:spLocks/>
          </p:cNvSpPr>
          <p:nvPr/>
        </p:nvSpPr>
        <p:spPr>
          <a:xfrm>
            <a:off x="1981200" y="274638"/>
            <a:ext cx="8229600" cy="742094"/>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solidFill>
                  <a:srgbClr val="FF0000"/>
                </a:solidFill>
              </a:rPr>
              <a:t>Thrust Equation</a:t>
            </a:r>
          </a:p>
        </p:txBody>
      </p:sp>
      <p:sp>
        <p:nvSpPr>
          <p:cNvPr id="7" name="TextBox 6">
            <a:extLst>
              <a:ext uri="{FF2B5EF4-FFF2-40B4-BE49-F238E27FC236}">
                <a16:creationId xmlns:a16="http://schemas.microsoft.com/office/drawing/2014/main" id="{2F926085-C730-4E8B-AD49-AB45DC14987C}"/>
              </a:ext>
            </a:extLst>
          </p:cNvPr>
          <p:cNvSpPr txBox="1"/>
          <p:nvPr/>
        </p:nvSpPr>
        <p:spPr>
          <a:xfrm>
            <a:off x="1260764" y="2357220"/>
            <a:ext cx="9268690" cy="830997"/>
          </a:xfrm>
          <a:prstGeom prst="rect">
            <a:avLst/>
          </a:prstGeom>
          <a:noFill/>
        </p:spPr>
        <p:txBody>
          <a:bodyPr wrap="square" rtlCol="0">
            <a:spAutoFit/>
          </a:bodyPr>
          <a:lstStyle/>
          <a:p>
            <a:r>
              <a:rPr lang="en-US" sz="2400" dirty="0"/>
              <a:t>From this equation, we can see there are several ways to increase the thrust generated by a rocket motor:</a:t>
            </a:r>
          </a:p>
        </p:txBody>
      </p:sp>
      <p:grpSp>
        <p:nvGrpSpPr>
          <p:cNvPr id="12" name="Group 11">
            <a:extLst>
              <a:ext uri="{FF2B5EF4-FFF2-40B4-BE49-F238E27FC236}">
                <a16:creationId xmlns:a16="http://schemas.microsoft.com/office/drawing/2014/main" id="{8778B6A2-0583-4103-9DEF-C7159AF5F9D0}"/>
              </a:ext>
            </a:extLst>
          </p:cNvPr>
          <p:cNvGrpSpPr/>
          <p:nvPr/>
        </p:nvGrpSpPr>
        <p:grpSpPr>
          <a:xfrm>
            <a:off x="1260764" y="1282786"/>
            <a:ext cx="9268690" cy="2552821"/>
            <a:chOff x="1260764" y="1282786"/>
            <a:chExt cx="9268690" cy="2552821"/>
          </a:xfrm>
        </p:grpSpPr>
        <p:sp>
          <p:nvSpPr>
            <p:cNvPr id="8" name="TextBox 7">
              <a:extLst>
                <a:ext uri="{FF2B5EF4-FFF2-40B4-BE49-F238E27FC236}">
                  <a16:creationId xmlns:a16="http://schemas.microsoft.com/office/drawing/2014/main" id="{2247F16E-801E-4142-B54C-CD09422DC98D}"/>
                </a:ext>
              </a:extLst>
            </p:cNvPr>
            <p:cNvSpPr txBox="1"/>
            <p:nvPr/>
          </p:nvSpPr>
          <p:spPr>
            <a:xfrm>
              <a:off x="1260764" y="3373942"/>
              <a:ext cx="9268690" cy="461665"/>
            </a:xfrm>
            <a:prstGeom prst="rect">
              <a:avLst/>
            </a:prstGeom>
            <a:noFill/>
          </p:spPr>
          <p:txBody>
            <a:bodyPr wrap="square" rtlCol="0">
              <a:spAutoFit/>
            </a:bodyPr>
            <a:lstStyle/>
            <a:p>
              <a:pPr>
                <a:spcBef>
                  <a:spcPts val="600"/>
                </a:spcBef>
              </a:pPr>
              <a:r>
                <a:rPr lang="en-US" sz="2400" dirty="0"/>
                <a:t>1.  Increase the total </a:t>
              </a:r>
              <a:r>
                <a:rPr lang="en-US" sz="2400" b="1" dirty="0"/>
                <a:t>mass</a:t>
              </a:r>
              <a:r>
                <a:rPr lang="en-US" sz="2400" dirty="0"/>
                <a:t> that is ejected from the motor</a:t>
              </a:r>
            </a:p>
          </p:txBody>
        </p:sp>
        <p:sp>
          <p:nvSpPr>
            <p:cNvPr id="11" name="Oval 10">
              <a:extLst>
                <a:ext uri="{FF2B5EF4-FFF2-40B4-BE49-F238E27FC236}">
                  <a16:creationId xmlns:a16="http://schemas.microsoft.com/office/drawing/2014/main" id="{ECD9D984-A656-43FB-9454-E8E69359F46B}"/>
                </a:ext>
              </a:extLst>
            </p:cNvPr>
            <p:cNvSpPr/>
            <p:nvPr/>
          </p:nvSpPr>
          <p:spPr>
            <a:xfrm>
              <a:off x="2867887" y="1282786"/>
              <a:ext cx="1865292" cy="693145"/>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a:extLst>
              <a:ext uri="{FF2B5EF4-FFF2-40B4-BE49-F238E27FC236}">
                <a16:creationId xmlns:a16="http://schemas.microsoft.com/office/drawing/2014/main" id="{633C4EDA-B281-4440-AE61-02E3388191F4}"/>
              </a:ext>
            </a:extLst>
          </p:cNvPr>
          <p:cNvGrpSpPr/>
          <p:nvPr/>
        </p:nvGrpSpPr>
        <p:grpSpPr>
          <a:xfrm>
            <a:off x="1260764" y="1365061"/>
            <a:ext cx="9268690" cy="3493907"/>
            <a:chOff x="1260764" y="1306354"/>
            <a:chExt cx="9268690" cy="3493907"/>
          </a:xfrm>
        </p:grpSpPr>
        <p:sp>
          <p:nvSpPr>
            <p:cNvPr id="9" name="TextBox 8">
              <a:extLst>
                <a:ext uri="{FF2B5EF4-FFF2-40B4-BE49-F238E27FC236}">
                  <a16:creationId xmlns:a16="http://schemas.microsoft.com/office/drawing/2014/main" id="{2A8F81D6-21EF-43FD-8EB8-2805D51DFA4D}"/>
                </a:ext>
              </a:extLst>
            </p:cNvPr>
            <p:cNvSpPr txBox="1"/>
            <p:nvPr/>
          </p:nvSpPr>
          <p:spPr>
            <a:xfrm>
              <a:off x="1260764" y="3969264"/>
              <a:ext cx="9268690" cy="830997"/>
            </a:xfrm>
            <a:prstGeom prst="rect">
              <a:avLst/>
            </a:prstGeom>
            <a:noFill/>
          </p:spPr>
          <p:txBody>
            <a:bodyPr wrap="square" rtlCol="0">
              <a:spAutoFit/>
            </a:bodyPr>
            <a:lstStyle/>
            <a:p>
              <a:pPr marL="346075" indent="-346075">
                <a:spcBef>
                  <a:spcPts val="600"/>
                </a:spcBef>
              </a:pPr>
              <a:r>
                <a:rPr lang="en-US" sz="2400" dirty="0"/>
                <a:t>2.  Burn the propellant faster (reduce the </a:t>
              </a:r>
              <a:r>
                <a:rPr lang="en-US" sz="2400" b="1" dirty="0"/>
                <a:t>time</a:t>
              </a:r>
              <a:r>
                <a:rPr lang="en-US" sz="2400" dirty="0"/>
                <a:t> period over which the motor burns)</a:t>
              </a:r>
              <a:endParaRPr lang="en-US" sz="2400" b="1" dirty="0"/>
            </a:p>
          </p:txBody>
        </p:sp>
        <p:sp>
          <p:nvSpPr>
            <p:cNvPr id="13" name="Oval 12">
              <a:extLst>
                <a:ext uri="{FF2B5EF4-FFF2-40B4-BE49-F238E27FC236}">
                  <a16:creationId xmlns:a16="http://schemas.microsoft.com/office/drawing/2014/main" id="{0FFCF79E-B67A-4239-B796-13BACD7029F6}"/>
                </a:ext>
              </a:extLst>
            </p:cNvPr>
            <p:cNvSpPr/>
            <p:nvPr/>
          </p:nvSpPr>
          <p:spPr>
            <a:xfrm>
              <a:off x="7089140" y="1306354"/>
              <a:ext cx="1269541" cy="52322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15">
            <a:extLst>
              <a:ext uri="{FF2B5EF4-FFF2-40B4-BE49-F238E27FC236}">
                <a16:creationId xmlns:a16="http://schemas.microsoft.com/office/drawing/2014/main" id="{2B9A5769-A80D-432D-8F49-6A4BEB36B59A}"/>
              </a:ext>
            </a:extLst>
          </p:cNvPr>
          <p:cNvGrpSpPr/>
          <p:nvPr/>
        </p:nvGrpSpPr>
        <p:grpSpPr>
          <a:xfrm>
            <a:off x="1260764" y="1280841"/>
            <a:ext cx="9268690" cy="4505217"/>
            <a:chOff x="1260764" y="1280841"/>
            <a:chExt cx="9268690" cy="4505217"/>
          </a:xfrm>
        </p:grpSpPr>
        <p:sp>
          <p:nvSpPr>
            <p:cNvPr id="10" name="TextBox 9">
              <a:extLst>
                <a:ext uri="{FF2B5EF4-FFF2-40B4-BE49-F238E27FC236}">
                  <a16:creationId xmlns:a16="http://schemas.microsoft.com/office/drawing/2014/main" id="{DA4C9E07-CA9E-48E2-9F7E-D03A42887D5B}"/>
                </a:ext>
              </a:extLst>
            </p:cNvPr>
            <p:cNvSpPr txBox="1"/>
            <p:nvPr/>
          </p:nvSpPr>
          <p:spPr>
            <a:xfrm>
              <a:off x="1260764" y="4955061"/>
              <a:ext cx="9268690" cy="830997"/>
            </a:xfrm>
            <a:prstGeom prst="rect">
              <a:avLst/>
            </a:prstGeom>
            <a:noFill/>
          </p:spPr>
          <p:txBody>
            <a:bodyPr wrap="square" rtlCol="0">
              <a:spAutoFit/>
            </a:bodyPr>
            <a:lstStyle/>
            <a:p>
              <a:pPr marL="401638" indent="-401638">
                <a:spcBef>
                  <a:spcPts val="600"/>
                </a:spcBef>
              </a:pPr>
              <a:r>
                <a:rPr lang="en-US" sz="2400" dirty="0"/>
                <a:t>3.  Design a nozzle that maximizes the </a:t>
              </a:r>
              <a:r>
                <a:rPr lang="en-US" sz="2400" b="1" dirty="0"/>
                <a:t>velocity</a:t>
              </a:r>
              <a:r>
                <a:rPr lang="en-US" sz="2400" dirty="0"/>
                <a:t> of the gas that is ejected from the motor</a:t>
              </a:r>
            </a:p>
          </p:txBody>
        </p:sp>
        <p:sp>
          <p:nvSpPr>
            <p:cNvPr id="14" name="Oval 13">
              <a:extLst>
                <a:ext uri="{FF2B5EF4-FFF2-40B4-BE49-F238E27FC236}">
                  <a16:creationId xmlns:a16="http://schemas.microsoft.com/office/drawing/2014/main" id="{B3309520-5650-4593-B0D1-E7A03A9FCB8E}"/>
                </a:ext>
              </a:extLst>
            </p:cNvPr>
            <p:cNvSpPr/>
            <p:nvPr/>
          </p:nvSpPr>
          <p:spPr>
            <a:xfrm>
              <a:off x="4925292" y="1280841"/>
              <a:ext cx="2163848" cy="693145"/>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512657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8487227-8958-4E79-B61A-144BD44F8463}" type="slidenum">
              <a:rPr lang="en-US" smtClean="0"/>
              <a:pPr/>
              <a:t>4</a:t>
            </a:fld>
            <a:endParaRPr lang="en-US"/>
          </a:p>
        </p:txBody>
      </p:sp>
      <p:sp>
        <p:nvSpPr>
          <p:cNvPr id="4" name="TextBox 3"/>
          <p:cNvSpPr txBox="1"/>
          <p:nvPr/>
        </p:nvSpPr>
        <p:spPr>
          <a:xfrm>
            <a:off x="1021483" y="1258505"/>
            <a:ext cx="10410650" cy="830997"/>
          </a:xfrm>
          <a:prstGeom prst="rect">
            <a:avLst/>
          </a:prstGeom>
          <a:noFill/>
        </p:spPr>
        <p:txBody>
          <a:bodyPr wrap="square" rtlCol="0">
            <a:spAutoFit/>
          </a:bodyPr>
          <a:lstStyle/>
          <a:p>
            <a:r>
              <a:rPr lang="en-US" sz="2400" dirty="0"/>
              <a:t>The only way to increase the mass is to use a more dense propellant, or increase the amount of propellant. </a:t>
            </a:r>
          </a:p>
        </p:txBody>
      </p:sp>
      <p:sp>
        <p:nvSpPr>
          <p:cNvPr id="6" name="TextBox 5"/>
          <p:cNvSpPr txBox="1"/>
          <p:nvPr/>
        </p:nvSpPr>
        <p:spPr>
          <a:xfrm>
            <a:off x="1011381" y="2233073"/>
            <a:ext cx="10155383" cy="1938992"/>
          </a:xfrm>
          <a:prstGeom prst="rect">
            <a:avLst/>
          </a:prstGeom>
          <a:noFill/>
        </p:spPr>
        <p:txBody>
          <a:bodyPr wrap="square" rtlCol="0">
            <a:spAutoFit/>
          </a:bodyPr>
          <a:lstStyle/>
          <a:p>
            <a:r>
              <a:rPr lang="en-US" sz="2400" dirty="0"/>
              <a:t>Higher density propellant, or adding more propellant, causes the mass of the rocket motor to increase.  While more mass will be ejected and thrust would increase, the rocket motor will be heavier, and F=ma says the rocket will not accelerate as much.  Any gain in thrust will generally be offset by the reduction in final velocity due to the lower acceleration.  </a:t>
            </a:r>
          </a:p>
        </p:txBody>
      </p:sp>
      <p:sp>
        <p:nvSpPr>
          <p:cNvPr id="8" name="TextBox 7"/>
          <p:cNvSpPr txBox="1"/>
          <p:nvPr/>
        </p:nvSpPr>
        <p:spPr>
          <a:xfrm>
            <a:off x="1021483" y="5271713"/>
            <a:ext cx="10410650" cy="461665"/>
          </a:xfrm>
          <a:prstGeom prst="rect">
            <a:avLst/>
          </a:prstGeom>
          <a:noFill/>
        </p:spPr>
        <p:txBody>
          <a:bodyPr wrap="square" rtlCol="0">
            <a:spAutoFit/>
          </a:bodyPr>
          <a:lstStyle/>
          <a:p>
            <a:r>
              <a:rPr lang="en-US" sz="2400" dirty="0"/>
              <a:t>This is not the solution to maximizing the efficiency of a given rocket motor. </a:t>
            </a:r>
          </a:p>
        </p:txBody>
      </p:sp>
      <p:sp>
        <p:nvSpPr>
          <p:cNvPr id="11" name="Title 1">
            <a:extLst>
              <a:ext uri="{FF2B5EF4-FFF2-40B4-BE49-F238E27FC236}">
                <a16:creationId xmlns:a16="http://schemas.microsoft.com/office/drawing/2014/main" id="{C50DEE09-4149-4B51-9810-8173C374A855}"/>
              </a:ext>
            </a:extLst>
          </p:cNvPr>
          <p:cNvSpPr txBox="1">
            <a:spLocks/>
          </p:cNvSpPr>
          <p:nvPr/>
        </p:nvSpPr>
        <p:spPr>
          <a:xfrm>
            <a:off x="1021483" y="258608"/>
            <a:ext cx="9826626" cy="563718"/>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solidFill>
                  <a:srgbClr val="FF0000"/>
                </a:solidFill>
              </a:rPr>
              <a:t>Increasing the Mass Being Ejected from the Rocket  Motor</a:t>
            </a:r>
          </a:p>
        </p:txBody>
      </p:sp>
      <p:sp>
        <p:nvSpPr>
          <p:cNvPr id="12" name="TextBox 11">
            <a:extLst>
              <a:ext uri="{FF2B5EF4-FFF2-40B4-BE49-F238E27FC236}">
                <a16:creationId xmlns:a16="http://schemas.microsoft.com/office/drawing/2014/main" id="{9B6B7956-227B-45F2-B116-D01CE838726A}"/>
              </a:ext>
            </a:extLst>
          </p:cNvPr>
          <p:cNvSpPr txBox="1"/>
          <p:nvPr/>
        </p:nvSpPr>
        <p:spPr>
          <a:xfrm>
            <a:off x="1011381" y="4431511"/>
            <a:ext cx="10155383" cy="461665"/>
          </a:xfrm>
          <a:prstGeom prst="rect">
            <a:avLst/>
          </a:prstGeom>
          <a:noFill/>
        </p:spPr>
        <p:txBody>
          <a:bodyPr wrap="square" rtlCol="0">
            <a:spAutoFit/>
          </a:bodyPr>
          <a:lstStyle/>
          <a:p>
            <a:r>
              <a:rPr lang="en-US" sz="2400" dirty="0"/>
              <a:t>More fuel makes for a more complex motor, and certainly a more expensive one.  </a:t>
            </a:r>
          </a:p>
        </p:txBody>
      </p:sp>
    </p:spTree>
    <p:extLst>
      <p:ext uri="{BB962C8B-B14F-4D97-AF65-F5344CB8AC3E}">
        <p14:creationId xmlns:p14="http://schemas.microsoft.com/office/powerpoint/2010/main" val="1649669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8487227-8958-4E79-B61A-144BD44F8463}" type="slidenum">
              <a:rPr lang="en-US" smtClean="0"/>
              <a:pPr/>
              <a:t>5</a:t>
            </a:fld>
            <a:endParaRPr lang="en-US"/>
          </a:p>
        </p:txBody>
      </p:sp>
      <p:sp>
        <p:nvSpPr>
          <p:cNvPr id="4" name="TextBox 3"/>
          <p:cNvSpPr txBox="1"/>
          <p:nvPr/>
        </p:nvSpPr>
        <p:spPr>
          <a:xfrm>
            <a:off x="578742" y="1133810"/>
            <a:ext cx="11404602" cy="461665"/>
          </a:xfrm>
          <a:prstGeom prst="rect">
            <a:avLst/>
          </a:prstGeom>
          <a:noFill/>
        </p:spPr>
        <p:txBody>
          <a:bodyPr wrap="square" rtlCol="0">
            <a:spAutoFit/>
          </a:bodyPr>
          <a:lstStyle/>
          <a:p>
            <a:r>
              <a:rPr lang="en-US" sz="2400" dirty="0"/>
              <a:t>We can dump more mass out the nozzle faster by burning the propellant quicker…</a:t>
            </a:r>
          </a:p>
        </p:txBody>
      </p:sp>
      <p:sp>
        <p:nvSpPr>
          <p:cNvPr id="6" name="TextBox 5"/>
          <p:cNvSpPr txBox="1"/>
          <p:nvPr/>
        </p:nvSpPr>
        <p:spPr>
          <a:xfrm>
            <a:off x="579496" y="1817423"/>
            <a:ext cx="11124963" cy="830997"/>
          </a:xfrm>
          <a:prstGeom prst="rect">
            <a:avLst/>
          </a:prstGeom>
          <a:noFill/>
        </p:spPr>
        <p:txBody>
          <a:bodyPr wrap="square" rtlCol="0">
            <a:spAutoFit/>
          </a:bodyPr>
          <a:lstStyle/>
          <a:p>
            <a:r>
              <a:rPr lang="en-US" sz="2400" dirty="0"/>
              <a:t>This sounds great, but we have a limited amount of propellant, so as the motor burns faster, the burn time will be shorter.</a:t>
            </a:r>
          </a:p>
        </p:txBody>
      </p:sp>
      <p:sp>
        <p:nvSpPr>
          <p:cNvPr id="8" name="TextBox 7"/>
          <p:cNvSpPr txBox="1"/>
          <p:nvPr/>
        </p:nvSpPr>
        <p:spPr>
          <a:xfrm>
            <a:off x="578741" y="5301342"/>
            <a:ext cx="11404602" cy="461665"/>
          </a:xfrm>
          <a:prstGeom prst="rect">
            <a:avLst/>
          </a:prstGeom>
          <a:noFill/>
        </p:spPr>
        <p:txBody>
          <a:bodyPr wrap="square" rtlCol="0">
            <a:spAutoFit/>
          </a:bodyPr>
          <a:lstStyle/>
          <a:p>
            <a:r>
              <a:rPr lang="en-US" sz="2400" dirty="0"/>
              <a:t>This is not the solution to maximizing the efficiency of a given rocket motor. </a:t>
            </a:r>
          </a:p>
        </p:txBody>
      </p:sp>
      <p:grpSp>
        <p:nvGrpSpPr>
          <p:cNvPr id="10" name="Group 9">
            <a:extLst>
              <a:ext uri="{FF2B5EF4-FFF2-40B4-BE49-F238E27FC236}">
                <a16:creationId xmlns:a16="http://schemas.microsoft.com/office/drawing/2014/main" id="{AB33DD94-83F7-4DC4-ABA9-D17A00C67217}"/>
              </a:ext>
            </a:extLst>
          </p:cNvPr>
          <p:cNvGrpSpPr/>
          <p:nvPr/>
        </p:nvGrpSpPr>
        <p:grpSpPr>
          <a:xfrm>
            <a:off x="581892" y="3749819"/>
            <a:ext cx="10239836" cy="1384995"/>
            <a:chOff x="1379476" y="2946245"/>
            <a:chExt cx="8760579" cy="1384995"/>
          </a:xfrm>
        </p:grpSpPr>
        <p:sp>
          <p:nvSpPr>
            <p:cNvPr id="7" name="TextBox 6"/>
            <p:cNvSpPr txBox="1"/>
            <p:nvPr/>
          </p:nvSpPr>
          <p:spPr>
            <a:xfrm>
              <a:off x="1379476" y="3194059"/>
              <a:ext cx="6156684" cy="830997"/>
            </a:xfrm>
            <a:prstGeom prst="rect">
              <a:avLst/>
            </a:prstGeom>
            <a:noFill/>
          </p:spPr>
          <p:txBody>
            <a:bodyPr wrap="square" rtlCol="0">
              <a:spAutoFit/>
            </a:bodyPr>
            <a:lstStyle/>
            <a:p>
              <a:r>
                <a:rPr lang="en-US" sz="2400" dirty="0"/>
                <a:t>Burning all the propellant at once is also know as an </a:t>
              </a:r>
              <a:r>
                <a:rPr lang="en-US" sz="2400" dirty="0">
                  <a:solidFill>
                    <a:srgbClr val="FF0000"/>
                  </a:solidFill>
                </a:rPr>
                <a:t>explosion</a:t>
              </a:r>
              <a:r>
                <a:rPr lang="en-US" sz="2400" dirty="0"/>
                <a:t>!  Not good for a rocket…</a:t>
              </a:r>
            </a:p>
          </p:txBody>
        </p:sp>
        <p:grpSp>
          <p:nvGrpSpPr>
            <p:cNvPr id="9" name="Group 8">
              <a:extLst>
                <a:ext uri="{FF2B5EF4-FFF2-40B4-BE49-F238E27FC236}">
                  <a16:creationId xmlns:a16="http://schemas.microsoft.com/office/drawing/2014/main" id="{AE010239-7F6B-48D9-B5FA-6A6B90D04E93}"/>
                </a:ext>
              </a:extLst>
            </p:cNvPr>
            <p:cNvGrpSpPr/>
            <p:nvPr/>
          </p:nvGrpSpPr>
          <p:grpSpPr>
            <a:xfrm>
              <a:off x="7655779" y="2946245"/>
              <a:ext cx="2484276" cy="1384995"/>
              <a:chOff x="7655779" y="2946245"/>
              <a:chExt cx="2484276" cy="1384995"/>
            </a:xfrm>
          </p:grpSpPr>
          <p:sp>
            <p:nvSpPr>
              <p:cNvPr id="2" name="Explosion: 8 Points 1">
                <a:extLst>
                  <a:ext uri="{FF2B5EF4-FFF2-40B4-BE49-F238E27FC236}">
                    <a16:creationId xmlns:a16="http://schemas.microsoft.com/office/drawing/2014/main" id="{073FB8D3-A99C-4003-9524-AB3323EBCDEF}"/>
                  </a:ext>
                </a:extLst>
              </p:cNvPr>
              <p:cNvSpPr/>
              <p:nvPr/>
            </p:nvSpPr>
            <p:spPr>
              <a:xfrm>
                <a:off x="7655779" y="2946245"/>
                <a:ext cx="2484276" cy="1384995"/>
              </a:xfrm>
              <a:prstGeom prst="irregularSeal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 name="TextBox 4">
                <a:extLst>
                  <a:ext uri="{FF2B5EF4-FFF2-40B4-BE49-F238E27FC236}">
                    <a16:creationId xmlns:a16="http://schemas.microsoft.com/office/drawing/2014/main" id="{88ACBCAD-E978-4DB6-9A6E-0DEB73D8E50C}"/>
                  </a:ext>
                </a:extLst>
              </p:cNvPr>
              <p:cNvSpPr txBox="1"/>
              <p:nvPr/>
            </p:nvSpPr>
            <p:spPr>
              <a:xfrm>
                <a:off x="8391830" y="3337162"/>
                <a:ext cx="1224136" cy="461665"/>
              </a:xfrm>
              <a:prstGeom prst="rect">
                <a:avLst/>
              </a:prstGeom>
              <a:noFill/>
            </p:spPr>
            <p:txBody>
              <a:bodyPr wrap="square" rtlCol="0">
                <a:spAutoFit/>
              </a:bodyPr>
              <a:lstStyle/>
              <a:p>
                <a:r>
                  <a:rPr lang="en-US" sz="2400" b="1" dirty="0"/>
                  <a:t>BOOM!</a:t>
                </a:r>
              </a:p>
            </p:txBody>
          </p:sp>
        </p:grpSp>
      </p:grpSp>
      <p:sp>
        <p:nvSpPr>
          <p:cNvPr id="11" name="Title 1">
            <a:extLst>
              <a:ext uri="{FF2B5EF4-FFF2-40B4-BE49-F238E27FC236}">
                <a16:creationId xmlns:a16="http://schemas.microsoft.com/office/drawing/2014/main" id="{C50DEE09-4149-4B51-9810-8173C374A855}"/>
              </a:ext>
            </a:extLst>
          </p:cNvPr>
          <p:cNvSpPr txBox="1">
            <a:spLocks/>
          </p:cNvSpPr>
          <p:nvPr/>
        </p:nvSpPr>
        <p:spPr>
          <a:xfrm>
            <a:off x="1981200" y="205363"/>
            <a:ext cx="8229600" cy="742094"/>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solidFill>
                  <a:srgbClr val="FF0000"/>
                </a:solidFill>
              </a:rPr>
              <a:t>Burning Propellant Faster</a:t>
            </a:r>
          </a:p>
        </p:txBody>
      </p:sp>
      <p:sp>
        <p:nvSpPr>
          <p:cNvPr id="12" name="TextBox 11">
            <a:extLst>
              <a:ext uri="{FF2B5EF4-FFF2-40B4-BE49-F238E27FC236}">
                <a16:creationId xmlns:a16="http://schemas.microsoft.com/office/drawing/2014/main" id="{9B6B7956-227B-45F2-B116-D01CE838726A}"/>
              </a:ext>
            </a:extLst>
          </p:cNvPr>
          <p:cNvSpPr txBox="1"/>
          <p:nvPr/>
        </p:nvSpPr>
        <p:spPr>
          <a:xfrm>
            <a:off x="579496" y="2801907"/>
            <a:ext cx="11124963" cy="830997"/>
          </a:xfrm>
          <a:prstGeom prst="rect">
            <a:avLst/>
          </a:prstGeom>
          <a:noFill/>
        </p:spPr>
        <p:txBody>
          <a:bodyPr wrap="square" rtlCol="0">
            <a:spAutoFit/>
          </a:bodyPr>
          <a:lstStyle/>
          <a:p>
            <a:r>
              <a:rPr lang="en-US" sz="2400" dirty="0"/>
              <a:t>Faster burning propellant will increase acceleration, but since the motor will produce the acceleration over a shorter period, the final velocity will generally not be any higher.  </a:t>
            </a:r>
          </a:p>
        </p:txBody>
      </p:sp>
    </p:spTree>
    <p:extLst>
      <p:ext uri="{BB962C8B-B14F-4D97-AF65-F5344CB8AC3E}">
        <p14:creationId xmlns:p14="http://schemas.microsoft.com/office/powerpoint/2010/main" val="3968849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8487227-8958-4E79-B61A-144BD44F8463}" type="slidenum">
              <a:rPr lang="en-US" smtClean="0"/>
              <a:pPr/>
              <a:t>6</a:t>
            </a:fld>
            <a:endParaRPr lang="en-US"/>
          </a:p>
        </p:txBody>
      </p:sp>
      <p:sp>
        <p:nvSpPr>
          <p:cNvPr id="4" name="TextBox 3"/>
          <p:cNvSpPr txBox="1"/>
          <p:nvPr/>
        </p:nvSpPr>
        <p:spPr>
          <a:xfrm>
            <a:off x="1021483" y="1133810"/>
            <a:ext cx="10410650" cy="830997"/>
          </a:xfrm>
          <a:prstGeom prst="rect">
            <a:avLst/>
          </a:prstGeom>
          <a:noFill/>
        </p:spPr>
        <p:txBody>
          <a:bodyPr wrap="square" rtlCol="0">
            <a:spAutoFit/>
          </a:bodyPr>
          <a:lstStyle/>
          <a:p>
            <a:r>
              <a:rPr lang="en-US" sz="2400" dirty="0"/>
              <a:t>The only option left is to put a nozzle on the back of the motor to accelerate the exhaust gasses leaving the rocket motor. </a:t>
            </a:r>
          </a:p>
        </p:txBody>
      </p:sp>
      <p:sp>
        <p:nvSpPr>
          <p:cNvPr id="6" name="TextBox 5"/>
          <p:cNvSpPr txBox="1"/>
          <p:nvPr/>
        </p:nvSpPr>
        <p:spPr>
          <a:xfrm>
            <a:off x="1011381" y="2136088"/>
            <a:ext cx="10155383" cy="1200329"/>
          </a:xfrm>
          <a:prstGeom prst="rect">
            <a:avLst/>
          </a:prstGeom>
          <a:noFill/>
        </p:spPr>
        <p:txBody>
          <a:bodyPr wrap="square" rtlCol="0">
            <a:spAutoFit/>
          </a:bodyPr>
          <a:lstStyle/>
          <a:p>
            <a:r>
              <a:rPr lang="en-US" sz="2400" dirty="0"/>
              <a:t>To do this, we need to apply the earlier concepts of subsonic and supersonic gas flows (Slide 2), and design an efficient nozzle that perfectly expands the exhaust gas. </a:t>
            </a:r>
          </a:p>
        </p:txBody>
      </p:sp>
      <p:sp>
        <p:nvSpPr>
          <p:cNvPr id="11" name="Title 1">
            <a:extLst>
              <a:ext uri="{FF2B5EF4-FFF2-40B4-BE49-F238E27FC236}">
                <a16:creationId xmlns:a16="http://schemas.microsoft.com/office/drawing/2014/main" id="{C50DEE09-4149-4B51-9810-8173C374A855}"/>
              </a:ext>
            </a:extLst>
          </p:cNvPr>
          <p:cNvSpPr txBox="1">
            <a:spLocks/>
          </p:cNvSpPr>
          <p:nvPr/>
        </p:nvSpPr>
        <p:spPr>
          <a:xfrm>
            <a:off x="1343891" y="258608"/>
            <a:ext cx="9504218" cy="563718"/>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solidFill>
                  <a:srgbClr val="FF0000"/>
                </a:solidFill>
              </a:rPr>
              <a:t>Increasing the Exhaust Exit Velocity</a:t>
            </a:r>
          </a:p>
        </p:txBody>
      </p:sp>
      <p:sp>
        <p:nvSpPr>
          <p:cNvPr id="9" name="TextBox 8">
            <a:extLst>
              <a:ext uri="{FF2B5EF4-FFF2-40B4-BE49-F238E27FC236}">
                <a16:creationId xmlns:a16="http://schemas.microsoft.com/office/drawing/2014/main" id="{ED8C9B6C-0EC2-42A0-BFAB-111066223F1E}"/>
              </a:ext>
            </a:extLst>
          </p:cNvPr>
          <p:cNvSpPr txBox="1"/>
          <p:nvPr/>
        </p:nvSpPr>
        <p:spPr>
          <a:xfrm>
            <a:off x="2770909" y="4015386"/>
            <a:ext cx="6276110" cy="830997"/>
          </a:xfrm>
          <a:prstGeom prst="rect">
            <a:avLst/>
          </a:prstGeom>
          <a:noFill/>
        </p:spPr>
        <p:txBody>
          <a:bodyPr wrap="square" rtlCol="0">
            <a:spAutoFit/>
          </a:bodyPr>
          <a:lstStyle/>
          <a:p>
            <a:pPr algn="ctr"/>
            <a:r>
              <a:rPr lang="en-US" sz="2400" dirty="0">
                <a:solidFill>
                  <a:srgbClr val="FF0000"/>
                </a:solidFill>
              </a:rPr>
              <a:t>Let’s look at the elements of a rocket nozzle and see how it accelerates the exhaust gas.  </a:t>
            </a:r>
          </a:p>
        </p:txBody>
      </p:sp>
    </p:spTree>
    <p:extLst>
      <p:ext uri="{BB962C8B-B14F-4D97-AF65-F5344CB8AC3E}">
        <p14:creationId xmlns:p14="http://schemas.microsoft.com/office/powerpoint/2010/main" val="185397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lide Number Placeholder 43"/>
          <p:cNvSpPr>
            <a:spLocks noGrp="1"/>
          </p:cNvSpPr>
          <p:nvPr>
            <p:ph type="sldNum" sz="quarter" idx="12"/>
          </p:nvPr>
        </p:nvSpPr>
        <p:spPr/>
        <p:txBody>
          <a:bodyPr/>
          <a:lstStyle/>
          <a:p>
            <a:fld id="{88487227-8958-4E79-B61A-144BD44F8463}" type="slidenum">
              <a:rPr lang="en-US" smtClean="0"/>
              <a:pPr/>
              <a:t>7</a:t>
            </a:fld>
            <a:endParaRPr lang="en-US" dirty="0"/>
          </a:p>
        </p:txBody>
      </p:sp>
      <p:sp>
        <p:nvSpPr>
          <p:cNvPr id="4" name="Title 3"/>
          <p:cNvSpPr>
            <a:spLocks noGrp="1"/>
          </p:cNvSpPr>
          <p:nvPr>
            <p:ph type="title" idx="4294967295"/>
          </p:nvPr>
        </p:nvSpPr>
        <p:spPr>
          <a:xfrm>
            <a:off x="1922988" y="115277"/>
            <a:ext cx="8229600" cy="715963"/>
          </a:xfrm>
        </p:spPr>
        <p:txBody>
          <a:bodyPr>
            <a:normAutofit/>
          </a:bodyPr>
          <a:lstStyle/>
          <a:p>
            <a:pPr algn="ctr"/>
            <a:r>
              <a:rPr lang="en-US" sz="3600" dirty="0">
                <a:solidFill>
                  <a:srgbClr val="FF0000"/>
                </a:solidFill>
              </a:rPr>
              <a:t>Elements of the Rocket Nozzle</a:t>
            </a:r>
          </a:p>
        </p:txBody>
      </p:sp>
      <p:grpSp>
        <p:nvGrpSpPr>
          <p:cNvPr id="22" name="Group 21"/>
          <p:cNvGrpSpPr/>
          <p:nvPr/>
        </p:nvGrpSpPr>
        <p:grpSpPr>
          <a:xfrm>
            <a:off x="2339990" y="1140823"/>
            <a:ext cx="3359967" cy="3528390"/>
            <a:chOff x="815989" y="1412776"/>
            <a:chExt cx="3359967" cy="3528390"/>
          </a:xfrm>
        </p:grpSpPr>
        <p:sp>
          <p:nvSpPr>
            <p:cNvPr id="8" name="Rectangle 7"/>
            <p:cNvSpPr/>
            <p:nvPr/>
          </p:nvSpPr>
          <p:spPr>
            <a:xfrm>
              <a:off x="815989" y="2240866"/>
              <a:ext cx="3359967" cy="27003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935596" y="1412776"/>
              <a:ext cx="2304256" cy="369332"/>
            </a:xfrm>
            <a:prstGeom prst="rect">
              <a:avLst/>
            </a:prstGeom>
            <a:noFill/>
          </p:spPr>
          <p:txBody>
            <a:bodyPr wrap="square" rtlCol="0">
              <a:spAutoFit/>
            </a:bodyPr>
            <a:lstStyle/>
            <a:p>
              <a:r>
                <a:rPr lang="en-US" dirty="0"/>
                <a:t>Combustion Chamber</a:t>
              </a:r>
            </a:p>
          </p:txBody>
        </p:sp>
        <p:cxnSp>
          <p:nvCxnSpPr>
            <p:cNvPr id="9" name="Straight Connector 8"/>
            <p:cNvCxnSpPr>
              <a:stCxn id="2" idx="2"/>
            </p:cNvCxnSpPr>
            <p:nvPr/>
          </p:nvCxnSpPr>
          <p:spPr>
            <a:xfrm>
              <a:off x="2087724" y="1782108"/>
              <a:ext cx="216024" cy="710786"/>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a:xfrm>
            <a:off x="5019459" y="944725"/>
            <a:ext cx="2736304" cy="3652481"/>
            <a:chOff x="3495459" y="1216677"/>
            <a:chExt cx="2736304" cy="3652481"/>
          </a:xfrm>
        </p:grpSpPr>
        <p:sp>
          <p:nvSpPr>
            <p:cNvPr id="7" name="Trapezoid 6"/>
            <p:cNvSpPr/>
            <p:nvPr/>
          </p:nvSpPr>
          <p:spPr>
            <a:xfrm rot="5400000">
              <a:off x="3365561" y="3134864"/>
              <a:ext cx="2592288" cy="876300"/>
            </a:xfrm>
            <a:prstGeom prst="trapezoid">
              <a:avLst>
                <a:gd name="adj" fmla="val 64794"/>
              </a:avLst>
            </a:prstGeom>
            <a:noFill/>
            <a:ln w="762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3495459" y="1216677"/>
              <a:ext cx="2736304" cy="369332"/>
            </a:xfrm>
            <a:prstGeom prst="rect">
              <a:avLst/>
            </a:prstGeom>
            <a:noFill/>
          </p:spPr>
          <p:txBody>
            <a:bodyPr wrap="square" rtlCol="0">
              <a:spAutoFit/>
            </a:bodyPr>
            <a:lstStyle/>
            <a:p>
              <a:r>
                <a:rPr lang="en-US" dirty="0"/>
                <a:t>Convergent Section</a:t>
              </a:r>
            </a:p>
          </p:txBody>
        </p:sp>
        <p:cxnSp>
          <p:nvCxnSpPr>
            <p:cNvPr id="38" name="Straight Connector 37"/>
            <p:cNvCxnSpPr>
              <a:endCxn id="7" idx="1"/>
            </p:cNvCxnSpPr>
            <p:nvPr/>
          </p:nvCxnSpPr>
          <p:spPr>
            <a:xfrm>
              <a:off x="4365871" y="1625320"/>
              <a:ext cx="295834" cy="935445"/>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p:nvGrpSpPr>
        <p:grpSpPr>
          <a:xfrm>
            <a:off x="6466900" y="1694821"/>
            <a:ext cx="1058400" cy="2326320"/>
            <a:chOff x="4942900" y="1966774"/>
            <a:chExt cx="1058400" cy="2326320"/>
          </a:xfrm>
        </p:grpSpPr>
        <p:sp>
          <p:nvSpPr>
            <p:cNvPr id="6" name="Rectangle 5"/>
            <p:cNvSpPr/>
            <p:nvPr/>
          </p:nvSpPr>
          <p:spPr>
            <a:xfrm>
              <a:off x="5161011" y="2852934"/>
              <a:ext cx="228600" cy="1440160"/>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4942900" y="1966774"/>
              <a:ext cx="1058400" cy="369332"/>
            </a:xfrm>
            <a:prstGeom prst="rect">
              <a:avLst/>
            </a:prstGeom>
            <a:noFill/>
          </p:spPr>
          <p:txBody>
            <a:bodyPr wrap="square" rtlCol="0">
              <a:spAutoFit/>
            </a:bodyPr>
            <a:lstStyle/>
            <a:p>
              <a:r>
                <a:rPr lang="en-US" dirty="0"/>
                <a:t>Throat</a:t>
              </a:r>
            </a:p>
          </p:txBody>
        </p:sp>
        <p:cxnSp>
          <p:nvCxnSpPr>
            <p:cNvPr id="40" name="Straight Connector 39"/>
            <p:cNvCxnSpPr>
              <a:endCxn id="6" idx="0"/>
            </p:cNvCxnSpPr>
            <p:nvPr/>
          </p:nvCxnSpPr>
          <p:spPr>
            <a:xfrm flipH="1">
              <a:off x="5275311" y="2336106"/>
              <a:ext cx="6288" cy="516828"/>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grpSp>
      <p:grpSp>
        <p:nvGrpSpPr>
          <p:cNvPr id="28" name="Group 27"/>
          <p:cNvGrpSpPr/>
          <p:nvPr/>
        </p:nvGrpSpPr>
        <p:grpSpPr>
          <a:xfrm>
            <a:off x="6996101" y="1150342"/>
            <a:ext cx="2944688" cy="3590883"/>
            <a:chOff x="5472101" y="1422294"/>
            <a:chExt cx="2944688" cy="3590883"/>
          </a:xfrm>
        </p:grpSpPr>
        <p:sp>
          <p:nvSpPr>
            <p:cNvPr id="5" name="Trapezoid 4"/>
            <p:cNvSpPr/>
            <p:nvPr/>
          </p:nvSpPr>
          <p:spPr>
            <a:xfrm rot="16200000">
              <a:off x="5484304" y="2084649"/>
              <a:ext cx="2916325" cy="2940732"/>
            </a:xfrm>
            <a:prstGeom prst="trapezoid">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6389705" y="1422294"/>
              <a:ext cx="2027084" cy="369332"/>
            </a:xfrm>
            <a:prstGeom prst="rect">
              <a:avLst/>
            </a:prstGeom>
            <a:noFill/>
          </p:spPr>
          <p:txBody>
            <a:bodyPr wrap="square" rtlCol="0">
              <a:spAutoFit/>
            </a:bodyPr>
            <a:lstStyle/>
            <a:p>
              <a:r>
                <a:rPr lang="en-US" dirty="0"/>
                <a:t>Divergent Section</a:t>
              </a:r>
            </a:p>
          </p:txBody>
        </p:sp>
        <p:cxnSp>
          <p:nvCxnSpPr>
            <p:cNvPr id="42" name="Straight Connector 41"/>
            <p:cNvCxnSpPr>
              <a:endCxn id="5" idx="3"/>
            </p:cNvCxnSpPr>
            <p:nvPr/>
          </p:nvCxnSpPr>
          <p:spPr>
            <a:xfrm flipH="1">
              <a:off x="6942467" y="1796047"/>
              <a:ext cx="352768" cy="665346"/>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grpSp>
      <p:grpSp>
        <p:nvGrpSpPr>
          <p:cNvPr id="35" name="Group 34"/>
          <p:cNvGrpSpPr/>
          <p:nvPr/>
        </p:nvGrpSpPr>
        <p:grpSpPr>
          <a:xfrm>
            <a:off x="1899880" y="2148934"/>
            <a:ext cx="3043992" cy="3223847"/>
            <a:chOff x="375880" y="2148933"/>
            <a:chExt cx="3043992" cy="3223847"/>
          </a:xfrm>
        </p:grpSpPr>
        <p:grpSp>
          <p:nvGrpSpPr>
            <p:cNvPr id="30" name="Group 29"/>
            <p:cNvGrpSpPr/>
            <p:nvPr/>
          </p:nvGrpSpPr>
          <p:grpSpPr>
            <a:xfrm>
              <a:off x="935596" y="2148933"/>
              <a:ext cx="1368152" cy="2376266"/>
              <a:chOff x="935596" y="2420886"/>
              <a:chExt cx="1368152" cy="2376266"/>
            </a:xfrm>
          </p:grpSpPr>
          <p:sp>
            <p:nvSpPr>
              <p:cNvPr id="21" name="Explosion 2 20"/>
              <p:cNvSpPr/>
              <p:nvPr/>
            </p:nvSpPr>
            <p:spPr>
              <a:xfrm>
                <a:off x="935596" y="2420886"/>
                <a:ext cx="1368152" cy="2376266"/>
              </a:xfrm>
              <a:prstGeom prst="irregularSeal2">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rot="17806791">
                <a:off x="835758" y="3451572"/>
                <a:ext cx="1487759" cy="369332"/>
              </a:xfrm>
              <a:prstGeom prst="rect">
                <a:avLst/>
              </a:prstGeom>
              <a:noFill/>
            </p:spPr>
            <p:txBody>
              <a:bodyPr wrap="square" rtlCol="0">
                <a:spAutoFit/>
              </a:bodyPr>
              <a:lstStyle/>
              <a:p>
                <a:r>
                  <a:rPr lang="en-US" dirty="0"/>
                  <a:t>Combustion</a:t>
                </a:r>
              </a:p>
            </p:txBody>
          </p:sp>
        </p:grpSp>
        <p:sp>
          <p:nvSpPr>
            <p:cNvPr id="31" name="TextBox 30"/>
            <p:cNvSpPr txBox="1"/>
            <p:nvPr/>
          </p:nvSpPr>
          <p:spPr>
            <a:xfrm>
              <a:off x="375880" y="4788005"/>
              <a:ext cx="3043992" cy="584775"/>
            </a:xfrm>
            <a:prstGeom prst="rect">
              <a:avLst/>
            </a:prstGeom>
            <a:noFill/>
          </p:spPr>
          <p:txBody>
            <a:bodyPr wrap="square" rtlCol="0">
              <a:spAutoFit/>
            </a:bodyPr>
            <a:lstStyle/>
            <a:p>
              <a:r>
                <a:rPr lang="en-US" sz="1600" dirty="0"/>
                <a:t>Combustion creates high pressure in the combustion chamber</a:t>
              </a:r>
            </a:p>
          </p:txBody>
        </p:sp>
      </p:grpSp>
      <p:grpSp>
        <p:nvGrpSpPr>
          <p:cNvPr id="36" name="Group 35"/>
          <p:cNvGrpSpPr/>
          <p:nvPr/>
        </p:nvGrpSpPr>
        <p:grpSpPr>
          <a:xfrm>
            <a:off x="1899881" y="2148933"/>
            <a:ext cx="3800076" cy="4389588"/>
            <a:chOff x="375881" y="2148933"/>
            <a:chExt cx="3800076" cy="4389588"/>
          </a:xfrm>
        </p:grpSpPr>
        <p:grpSp>
          <p:nvGrpSpPr>
            <p:cNvPr id="47" name="Group 46"/>
            <p:cNvGrpSpPr/>
            <p:nvPr/>
          </p:nvGrpSpPr>
          <p:grpSpPr>
            <a:xfrm>
              <a:off x="2627784" y="2148933"/>
              <a:ext cx="396044" cy="2304256"/>
              <a:chOff x="3059832" y="1880828"/>
              <a:chExt cx="522058" cy="2304256"/>
            </a:xfrm>
          </p:grpSpPr>
          <p:cxnSp>
            <p:nvCxnSpPr>
              <p:cNvPr id="10" name="Straight Arrow Connector 9"/>
              <p:cNvCxnSpPr/>
              <p:nvPr/>
            </p:nvCxnSpPr>
            <p:spPr>
              <a:xfrm>
                <a:off x="3059832" y="2672916"/>
                <a:ext cx="522058" cy="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3059832" y="2924944"/>
                <a:ext cx="522058" cy="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059832" y="3176972"/>
                <a:ext cx="522058" cy="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059832" y="3429000"/>
                <a:ext cx="522058" cy="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059832" y="3681028"/>
                <a:ext cx="522058" cy="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059832" y="3933056"/>
                <a:ext cx="522058" cy="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3059832" y="4185084"/>
                <a:ext cx="522058" cy="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059832" y="1880828"/>
                <a:ext cx="522058" cy="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3059832" y="2132856"/>
                <a:ext cx="522058" cy="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3059832" y="2384884"/>
                <a:ext cx="522058" cy="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grpSp>
        <p:sp>
          <p:nvSpPr>
            <p:cNvPr id="51" name="TextBox 50"/>
            <p:cNvSpPr txBox="1"/>
            <p:nvPr/>
          </p:nvSpPr>
          <p:spPr>
            <a:xfrm>
              <a:off x="375881" y="5461303"/>
              <a:ext cx="3800076" cy="1077218"/>
            </a:xfrm>
            <a:prstGeom prst="rect">
              <a:avLst/>
            </a:prstGeom>
            <a:noFill/>
          </p:spPr>
          <p:txBody>
            <a:bodyPr wrap="square" rtlCol="0">
              <a:spAutoFit/>
            </a:bodyPr>
            <a:lstStyle/>
            <a:p>
              <a:r>
                <a:rPr lang="en-US" sz="1600" dirty="0"/>
                <a:t>Gas wants to move from an area of high pressure to an area of low pressure, so a low velocity flow moves towards the nozzle.</a:t>
              </a:r>
            </a:p>
          </p:txBody>
        </p:sp>
      </p:grpSp>
      <p:grpSp>
        <p:nvGrpSpPr>
          <p:cNvPr id="37" name="Group 36"/>
          <p:cNvGrpSpPr/>
          <p:nvPr/>
        </p:nvGrpSpPr>
        <p:grpSpPr>
          <a:xfrm>
            <a:off x="5320260" y="2220941"/>
            <a:ext cx="3043992" cy="3102152"/>
            <a:chOff x="3796260" y="2220941"/>
            <a:chExt cx="3043992" cy="3102152"/>
          </a:xfrm>
        </p:grpSpPr>
        <p:grpSp>
          <p:nvGrpSpPr>
            <p:cNvPr id="70" name="Group 69"/>
            <p:cNvGrpSpPr/>
            <p:nvPr/>
          </p:nvGrpSpPr>
          <p:grpSpPr>
            <a:xfrm>
              <a:off x="4031940" y="2220941"/>
              <a:ext cx="831671" cy="2160240"/>
              <a:chOff x="4031940" y="2492894"/>
              <a:chExt cx="831671" cy="2160240"/>
            </a:xfrm>
          </p:grpSpPr>
          <p:cxnSp>
            <p:nvCxnSpPr>
              <p:cNvPr id="46" name="Straight Arrow Connector 45"/>
              <p:cNvCxnSpPr/>
              <p:nvPr/>
            </p:nvCxnSpPr>
            <p:spPr>
              <a:xfrm>
                <a:off x="4103948" y="2492894"/>
                <a:ext cx="720080" cy="36004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V="1">
                <a:off x="4103948" y="4293094"/>
                <a:ext cx="759663" cy="36004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4103948" y="2994026"/>
                <a:ext cx="739871" cy="18002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4031940" y="3573014"/>
                <a:ext cx="803575" cy="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flipV="1">
                <a:off x="4031940" y="4020646"/>
                <a:ext cx="792088" cy="164436"/>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grpSp>
        <p:sp>
          <p:nvSpPr>
            <p:cNvPr id="52" name="TextBox 51"/>
            <p:cNvSpPr txBox="1"/>
            <p:nvPr/>
          </p:nvSpPr>
          <p:spPr>
            <a:xfrm>
              <a:off x="3796260" y="4738318"/>
              <a:ext cx="3043992" cy="584775"/>
            </a:xfrm>
            <a:prstGeom prst="rect">
              <a:avLst/>
            </a:prstGeom>
            <a:noFill/>
          </p:spPr>
          <p:txBody>
            <a:bodyPr wrap="square" rtlCol="0">
              <a:spAutoFit/>
            </a:bodyPr>
            <a:lstStyle/>
            <a:p>
              <a:r>
                <a:rPr lang="en-US" sz="1600" dirty="0"/>
                <a:t>A subsonic flow will increase in velocity as the area gets smaller</a:t>
              </a:r>
            </a:p>
          </p:txBody>
        </p:sp>
      </p:grpSp>
      <p:grpSp>
        <p:nvGrpSpPr>
          <p:cNvPr id="39" name="Group 38"/>
          <p:cNvGrpSpPr/>
          <p:nvPr/>
        </p:nvGrpSpPr>
        <p:grpSpPr>
          <a:xfrm>
            <a:off x="7485872" y="2148933"/>
            <a:ext cx="2886770" cy="3708966"/>
            <a:chOff x="5961872" y="2148933"/>
            <a:chExt cx="2886770" cy="3708966"/>
          </a:xfrm>
        </p:grpSpPr>
        <p:grpSp>
          <p:nvGrpSpPr>
            <p:cNvPr id="71" name="Group 70"/>
            <p:cNvGrpSpPr/>
            <p:nvPr/>
          </p:nvGrpSpPr>
          <p:grpSpPr>
            <a:xfrm>
              <a:off x="5961872" y="2148933"/>
              <a:ext cx="2282536" cy="2232248"/>
              <a:chOff x="5961872" y="2420886"/>
              <a:chExt cx="2282536" cy="2232248"/>
            </a:xfrm>
          </p:grpSpPr>
          <p:cxnSp>
            <p:nvCxnSpPr>
              <p:cNvPr id="59" name="Straight Arrow Connector 58"/>
              <p:cNvCxnSpPr/>
              <p:nvPr/>
            </p:nvCxnSpPr>
            <p:spPr>
              <a:xfrm flipV="1">
                <a:off x="5976156" y="2420886"/>
                <a:ext cx="2268252" cy="58671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a:off x="5976156" y="4102864"/>
                <a:ext cx="2268252" cy="55027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flipV="1">
                <a:off x="5961872" y="2994026"/>
                <a:ext cx="2268252" cy="306925"/>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flipV="1">
                <a:off x="5976156" y="3555013"/>
                <a:ext cx="2268252" cy="25723"/>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a:off x="5976156" y="3861048"/>
                <a:ext cx="2253968" cy="241816"/>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grpSp>
        <p:sp>
          <p:nvSpPr>
            <p:cNvPr id="56" name="TextBox 55"/>
            <p:cNvSpPr txBox="1"/>
            <p:nvPr/>
          </p:nvSpPr>
          <p:spPr>
            <a:xfrm>
              <a:off x="6850955" y="5026902"/>
              <a:ext cx="1997687" cy="830997"/>
            </a:xfrm>
            <a:prstGeom prst="rect">
              <a:avLst/>
            </a:prstGeom>
            <a:noFill/>
          </p:spPr>
          <p:txBody>
            <a:bodyPr wrap="square" rtlCol="0">
              <a:spAutoFit/>
            </a:bodyPr>
            <a:lstStyle/>
            <a:p>
              <a:r>
                <a:rPr lang="en-US" sz="1600" dirty="0"/>
                <a:t>A supersonic flow will increase in velocity as the area gets greater</a:t>
              </a:r>
            </a:p>
          </p:txBody>
        </p:sp>
      </p:grpSp>
      <p:grpSp>
        <p:nvGrpSpPr>
          <p:cNvPr id="43" name="Group 42"/>
          <p:cNvGrpSpPr/>
          <p:nvPr/>
        </p:nvGrpSpPr>
        <p:grpSpPr>
          <a:xfrm>
            <a:off x="5783331" y="4148691"/>
            <a:ext cx="2436906" cy="2389831"/>
            <a:chOff x="4259331" y="4148690"/>
            <a:chExt cx="2436906" cy="2389831"/>
          </a:xfrm>
        </p:grpSpPr>
        <p:sp>
          <p:nvSpPr>
            <p:cNvPr id="55" name="TextBox 54"/>
            <p:cNvSpPr txBox="1"/>
            <p:nvPr/>
          </p:nvSpPr>
          <p:spPr>
            <a:xfrm>
              <a:off x="4259331" y="5461974"/>
              <a:ext cx="2436906" cy="1076547"/>
            </a:xfrm>
            <a:prstGeom prst="rect">
              <a:avLst/>
            </a:prstGeom>
            <a:noFill/>
          </p:spPr>
          <p:txBody>
            <a:bodyPr wrap="square" rtlCol="0">
              <a:spAutoFit/>
            </a:bodyPr>
            <a:lstStyle/>
            <a:p>
              <a:r>
                <a:rPr lang="en-US" sz="1600" dirty="0"/>
                <a:t>A nozzle is designed so the flow is at Mach 1 in the throat.  It can not be higher, but it can be less…</a:t>
              </a:r>
            </a:p>
          </p:txBody>
        </p:sp>
        <p:sp>
          <p:nvSpPr>
            <p:cNvPr id="41" name="TextBox 40"/>
            <p:cNvSpPr txBox="1"/>
            <p:nvPr/>
          </p:nvSpPr>
          <p:spPr>
            <a:xfrm>
              <a:off x="4975565" y="4148690"/>
              <a:ext cx="828092" cy="369332"/>
            </a:xfrm>
            <a:prstGeom prst="rect">
              <a:avLst/>
            </a:prstGeom>
            <a:noFill/>
          </p:spPr>
          <p:txBody>
            <a:bodyPr wrap="square" rtlCol="0">
              <a:spAutoFit/>
            </a:bodyPr>
            <a:lstStyle/>
            <a:p>
              <a:r>
                <a:rPr lang="en-US" dirty="0"/>
                <a:t>M=1</a:t>
              </a:r>
            </a:p>
          </p:txBody>
        </p:sp>
      </p:grpSp>
    </p:spTree>
    <p:extLst>
      <p:ext uri="{BB962C8B-B14F-4D97-AF65-F5344CB8AC3E}">
        <p14:creationId xmlns:p14="http://schemas.microsoft.com/office/powerpoint/2010/main" val="3913248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fade">
                                      <p:cBhvr>
                                        <p:cTn id="17" dur="500"/>
                                        <p:tgtEl>
                                          <p:spTgt spid="2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fade">
                                      <p:cBhvr>
                                        <p:cTn id="22" dur="500"/>
                                        <p:tgtEl>
                                          <p:spTgt spid="28"/>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35"/>
                                        </p:tgtEl>
                                        <p:attrNameLst>
                                          <p:attrName>style.visibility</p:attrName>
                                        </p:attrNameLst>
                                      </p:cBhvr>
                                      <p:to>
                                        <p:strVal val="visible"/>
                                      </p:to>
                                    </p:set>
                                    <p:anim calcmode="lin" valueType="num">
                                      <p:cBhvr>
                                        <p:cTn id="27" dur="500" fill="hold"/>
                                        <p:tgtEl>
                                          <p:spTgt spid="35"/>
                                        </p:tgtEl>
                                        <p:attrNameLst>
                                          <p:attrName>ppt_w</p:attrName>
                                        </p:attrNameLst>
                                      </p:cBhvr>
                                      <p:tavLst>
                                        <p:tav tm="0">
                                          <p:val>
                                            <p:fltVal val="0"/>
                                          </p:val>
                                        </p:tav>
                                        <p:tav tm="100000">
                                          <p:val>
                                            <p:strVal val="#ppt_w"/>
                                          </p:val>
                                        </p:tav>
                                      </p:tavLst>
                                    </p:anim>
                                    <p:anim calcmode="lin" valueType="num">
                                      <p:cBhvr>
                                        <p:cTn id="28" dur="500" fill="hold"/>
                                        <p:tgtEl>
                                          <p:spTgt spid="35"/>
                                        </p:tgtEl>
                                        <p:attrNameLst>
                                          <p:attrName>ppt_h</p:attrName>
                                        </p:attrNameLst>
                                      </p:cBhvr>
                                      <p:tavLst>
                                        <p:tav tm="0">
                                          <p:val>
                                            <p:fltVal val="0"/>
                                          </p:val>
                                        </p:tav>
                                        <p:tav tm="100000">
                                          <p:val>
                                            <p:strVal val="#ppt_h"/>
                                          </p:val>
                                        </p:tav>
                                      </p:tavLst>
                                    </p:anim>
                                    <p:animEffect transition="in" filter="fade">
                                      <p:cBhvr>
                                        <p:cTn id="29" dur="500"/>
                                        <p:tgtEl>
                                          <p:spTgt spid="35"/>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nodeType="clickEffect">
                                  <p:stCondLst>
                                    <p:cond delay="0"/>
                                  </p:stCondLst>
                                  <p:childTnLst>
                                    <p:set>
                                      <p:cBhvr>
                                        <p:cTn id="33" dur="1" fill="hold">
                                          <p:stCondLst>
                                            <p:cond delay="0"/>
                                          </p:stCondLst>
                                        </p:cTn>
                                        <p:tgtEl>
                                          <p:spTgt spid="36"/>
                                        </p:tgtEl>
                                        <p:attrNameLst>
                                          <p:attrName>style.visibility</p:attrName>
                                        </p:attrNameLst>
                                      </p:cBhvr>
                                      <p:to>
                                        <p:strVal val="visible"/>
                                      </p:to>
                                    </p:set>
                                    <p:anim calcmode="lin" valueType="num">
                                      <p:cBhvr additive="base">
                                        <p:cTn id="34" dur="500" fill="hold"/>
                                        <p:tgtEl>
                                          <p:spTgt spid="36"/>
                                        </p:tgtEl>
                                        <p:attrNameLst>
                                          <p:attrName>ppt_x</p:attrName>
                                        </p:attrNameLst>
                                      </p:cBhvr>
                                      <p:tavLst>
                                        <p:tav tm="0">
                                          <p:val>
                                            <p:strVal val="0-#ppt_w/2"/>
                                          </p:val>
                                        </p:tav>
                                        <p:tav tm="100000">
                                          <p:val>
                                            <p:strVal val="#ppt_x"/>
                                          </p:val>
                                        </p:tav>
                                      </p:tavLst>
                                    </p:anim>
                                    <p:anim calcmode="lin" valueType="num">
                                      <p:cBhvr additive="base">
                                        <p:cTn id="35" dur="500" fill="hold"/>
                                        <p:tgtEl>
                                          <p:spTgt spid="36"/>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8" fill="hold" nodeType="clickEffect">
                                  <p:stCondLst>
                                    <p:cond delay="0"/>
                                  </p:stCondLst>
                                  <p:childTnLst>
                                    <p:set>
                                      <p:cBhvr>
                                        <p:cTn id="39" dur="1" fill="hold">
                                          <p:stCondLst>
                                            <p:cond delay="0"/>
                                          </p:stCondLst>
                                        </p:cTn>
                                        <p:tgtEl>
                                          <p:spTgt spid="37"/>
                                        </p:tgtEl>
                                        <p:attrNameLst>
                                          <p:attrName>style.visibility</p:attrName>
                                        </p:attrNameLst>
                                      </p:cBhvr>
                                      <p:to>
                                        <p:strVal val="visible"/>
                                      </p:to>
                                    </p:set>
                                    <p:anim calcmode="lin" valueType="num">
                                      <p:cBhvr additive="base">
                                        <p:cTn id="40" dur="500" fill="hold"/>
                                        <p:tgtEl>
                                          <p:spTgt spid="37"/>
                                        </p:tgtEl>
                                        <p:attrNameLst>
                                          <p:attrName>ppt_x</p:attrName>
                                        </p:attrNameLst>
                                      </p:cBhvr>
                                      <p:tavLst>
                                        <p:tav tm="0">
                                          <p:val>
                                            <p:strVal val="0-#ppt_w/2"/>
                                          </p:val>
                                        </p:tav>
                                        <p:tav tm="100000">
                                          <p:val>
                                            <p:strVal val="#ppt_x"/>
                                          </p:val>
                                        </p:tav>
                                      </p:tavLst>
                                    </p:anim>
                                    <p:anim calcmode="lin" valueType="num">
                                      <p:cBhvr additive="base">
                                        <p:cTn id="41" dur="500" fill="hold"/>
                                        <p:tgtEl>
                                          <p:spTgt spid="37"/>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43"/>
                                        </p:tgtEl>
                                        <p:attrNameLst>
                                          <p:attrName>style.visibility</p:attrName>
                                        </p:attrNameLst>
                                      </p:cBhvr>
                                      <p:to>
                                        <p:strVal val="visible"/>
                                      </p:to>
                                    </p:set>
                                    <p:animEffect transition="in" filter="fade">
                                      <p:cBhvr>
                                        <p:cTn id="46" dur="500"/>
                                        <p:tgtEl>
                                          <p:spTgt spid="43"/>
                                        </p:tgtEl>
                                      </p:cBhvr>
                                    </p:animEffect>
                                  </p:childTnLst>
                                </p:cTn>
                              </p:par>
                            </p:childTnLst>
                          </p:cTn>
                        </p:par>
                      </p:childTnLst>
                    </p:cTn>
                  </p:par>
                  <p:par>
                    <p:cTn id="47" fill="hold">
                      <p:stCondLst>
                        <p:cond delay="indefinite"/>
                      </p:stCondLst>
                      <p:childTnLst>
                        <p:par>
                          <p:cTn id="48" fill="hold">
                            <p:stCondLst>
                              <p:cond delay="0"/>
                            </p:stCondLst>
                            <p:childTnLst>
                              <p:par>
                                <p:cTn id="49" presetID="2" presetClass="entr" presetSubtype="8" fill="hold" nodeType="clickEffect">
                                  <p:stCondLst>
                                    <p:cond delay="0"/>
                                  </p:stCondLst>
                                  <p:childTnLst>
                                    <p:set>
                                      <p:cBhvr>
                                        <p:cTn id="50" dur="1" fill="hold">
                                          <p:stCondLst>
                                            <p:cond delay="0"/>
                                          </p:stCondLst>
                                        </p:cTn>
                                        <p:tgtEl>
                                          <p:spTgt spid="39"/>
                                        </p:tgtEl>
                                        <p:attrNameLst>
                                          <p:attrName>style.visibility</p:attrName>
                                        </p:attrNameLst>
                                      </p:cBhvr>
                                      <p:to>
                                        <p:strVal val="visible"/>
                                      </p:to>
                                    </p:set>
                                    <p:anim calcmode="lin" valueType="num">
                                      <p:cBhvr additive="base">
                                        <p:cTn id="51" dur="500" fill="hold"/>
                                        <p:tgtEl>
                                          <p:spTgt spid="39"/>
                                        </p:tgtEl>
                                        <p:attrNameLst>
                                          <p:attrName>ppt_x</p:attrName>
                                        </p:attrNameLst>
                                      </p:cBhvr>
                                      <p:tavLst>
                                        <p:tav tm="0">
                                          <p:val>
                                            <p:strVal val="0-#ppt_w/2"/>
                                          </p:val>
                                        </p:tav>
                                        <p:tav tm="100000">
                                          <p:val>
                                            <p:strVal val="#ppt_x"/>
                                          </p:val>
                                        </p:tav>
                                      </p:tavLst>
                                    </p:anim>
                                    <p:anim calcmode="lin" valueType="num">
                                      <p:cBhvr additive="base">
                                        <p:cTn id="52" dur="500" fill="hold"/>
                                        <p:tgtEl>
                                          <p:spTgt spid="3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p:cNvGrpSpPr/>
          <p:nvPr/>
        </p:nvGrpSpPr>
        <p:grpSpPr>
          <a:xfrm>
            <a:off x="2339990" y="1140823"/>
            <a:ext cx="3359967" cy="3528390"/>
            <a:chOff x="815989" y="1412776"/>
            <a:chExt cx="3359967" cy="3528390"/>
          </a:xfrm>
        </p:grpSpPr>
        <p:sp>
          <p:nvSpPr>
            <p:cNvPr id="8" name="Rectangle 7"/>
            <p:cNvSpPr/>
            <p:nvPr/>
          </p:nvSpPr>
          <p:spPr>
            <a:xfrm>
              <a:off x="815989" y="2240866"/>
              <a:ext cx="3359967" cy="27003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935596" y="1412776"/>
              <a:ext cx="2304256" cy="369332"/>
            </a:xfrm>
            <a:prstGeom prst="rect">
              <a:avLst/>
            </a:prstGeom>
            <a:noFill/>
          </p:spPr>
          <p:txBody>
            <a:bodyPr wrap="square" rtlCol="0">
              <a:spAutoFit/>
            </a:bodyPr>
            <a:lstStyle/>
            <a:p>
              <a:r>
                <a:rPr lang="en-US" dirty="0"/>
                <a:t>Combustion Chamber</a:t>
              </a:r>
            </a:p>
          </p:txBody>
        </p:sp>
        <p:cxnSp>
          <p:nvCxnSpPr>
            <p:cNvPr id="9" name="Straight Connector 8"/>
            <p:cNvCxnSpPr>
              <a:stCxn id="2" idx="2"/>
            </p:cNvCxnSpPr>
            <p:nvPr/>
          </p:nvCxnSpPr>
          <p:spPr>
            <a:xfrm>
              <a:off x="2087724" y="1782108"/>
              <a:ext cx="216024" cy="710786"/>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a:xfrm>
            <a:off x="5019459" y="944725"/>
            <a:ext cx="2736304" cy="3652481"/>
            <a:chOff x="3495459" y="1216677"/>
            <a:chExt cx="2736304" cy="3652481"/>
          </a:xfrm>
        </p:grpSpPr>
        <p:sp>
          <p:nvSpPr>
            <p:cNvPr id="7" name="Trapezoid 6"/>
            <p:cNvSpPr/>
            <p:nvPr/>
          </p:nvSpPr>
          <p:spPr>
            <a:xfrm rot="5400000">
              <a:off x="3365561" y="3134864"/>
              <a:ext cx="2592288" cy="876300"/>
            </a:xfrm>
            <a:prstGeom prst="trapezoid">
              <a:avLst>
                <a:gd name="adj" fmla="val 64794"/>
              </a:avLst>
            </a:prstGeom>
            <a:noFill/>
            <a:ln w="762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3495459" y="1216677"/>
              <a:ext cx="2736304" cy="369332"/>
            </a:xfrm>
            <a:prstGeom prst="rect">
              <a:avLst/>
            </a:prstGeom>
            <a:noFill/>
          </p:spPr>
          <p:txBody>
            <a:bodyPr wrap="square" rtlCol="0">
              <a:spAutoFit/>
            </a:bodyPr>
            <a:lstStyle/>
            <a:p>
              <a:r>
                <a:rPr lang="en-US" dirty="0"/>
                <a:t>Convergent Section</a:t>
              </a:r>
            </a:p>
          </p:txBody>
        </p:sp>
        <p:cxnSp>
          <p:nvCxnSpPr>
            <p:cNvPr id="38" name="Straight Connector 37"/>
            <p:cNvCxnSpPr>
              <a:endCxn id="7" idx="1"/>
            </p:cNvCxnSpPr>
            <p:nvPr/>
          </p:nvCxnSpPr>
          <p:spPr>
            <a:xfrm>
              <a:off x="4365871" y="1625320"/>
              <a:ext cx="295834" cy="935445"/>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p:nvGrpSpPr>
        <p:grpSpPr>
          <a:xfrm>
            <a:off x="6466900" y="1694821"/>
            <a:ext cx="1058400" cy="2326320"/>
            <a:chOff x="4942900" y="1966774"/>
            <a:chExt cx="1058400" cy="2326320"/>
          </a:xfrm>
        </p:grpSpPr>
        <p:sp>
          <p:nvSpPr>
            <p:cNvPr id="6" name="Rectangle 5"/>
            <p:cNvSpPr/>
            <p:nvPr/>
          </p:nvSpPr>
          <p:spPr>
            <a:xfrm>
              <a:off x="5161011" y="2852934"/>
              <a:ext cx="228600" cy="1440160"/>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4942900" y="1966774"/>
              <a:ext cx="1058400" cy="369332"/>
            </a:xfrm>
            <a:prstGeom prst="rect">
              <a:avLst/>
            </a:prstGeom>
            <a:noFill/>
          </p:spPr>
          <p:txBody>
            <a:bodyPr wrap="square" rtlCol="0">
              <a:spAutoFit/>
            </a:bodyPr>
            <a:lstStyle/>
            <a:p>
              <a:r>
                <a:rPr lang="en-US" dirty="0"/>
                <a:t>Throat</a:t>
              </a:r>
            </a:p>
          </p:txBody>
        </p:sp>
        <p:cxnSp>
          <p:nvCxnSpPr>
            <p:cNvPr id="40" name="Straight Connector 39"/>
            <p:cNvCxnSpPr>
              <a:endCxn id="6" idx="0"/>
            </p:cNvCxnSpPr>
            <p:nvPr/>
          </p:nvCxnSpPr>
          <p:spPr>
            <a:xfrm flipH="1">
              <a:off x="5275311" y="2336106"/>
              <a:ext cx="6288" cy="516828"/>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grpSp>
      <p:grpSp>
        <p:nvGrpSpPr>
          <p:cNvPr id="28" name="Group 27"/>
          <p:cNvGrpSpPr/>
          <p:nvPr/>
        </p:nvGrpSpPr>
        <p:grpSpPr>
          <a:xfrm>
            <a:off x="6996101" y="1150342"/>
            <a:ext cx="2944688" cy="3590883"/>
            <a:chOff x="5472101" y="1422294"/>
            <a:chExt cx="2944688" cy="3590883"/>
          </a:xfrm>
        </p:grpSpPr>
        <p:sp>
          <p:nvSpPr>
            <p:cNvPr id="5" name="Trapezoid 4"/>
            <p:cNvSpPr/>
            <p:nvPr/>
          </p:nvSpPr>
          <p:spPr>
            <a:xfrm rot="16200000">
              <a:off x="5484304" y="2084649"/>
              <a:ext cx="2916325" cy="2940732"/>
            </a:xfrm>
            <a:prstGeom prst="trapezoid">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6389705" y="1422294"/>
              <a:ext cx="2027084" cy="369332"/>
            </a:xfrm>
            <a:prstGeom prst="rect">
              <a:avLst/>
            </a:prstGeom>
            <a:noFill/>
          </p:spPr>
          <p:txBody>
            <a:bodyPr wrap="square" rtlCol="0">
              <a:spAutoFit/>
            </a:bodyPr>
            <a:lstStyle/>
            <a:p>
              <a:r>
                <a:rPr lang="en-US" dirty="0"/>
                <a:t>Divergent Section</a:t>
              </a:r>
            </a:p>
          </p:txBody>
        </p:sp>
        <p:cxnSp>
          <p:nvCxnSpPr>
            <p:cNvPr id="42" name="Straight Connector 41"/>
            <p:cNvCxnSpPr>
              <a:endCxn id="5" idx="3"/>
            </p:cNvCxnSpPr>
            <p:nvPr/>
          </p:nvCxnSpPr>
          <p:spPr>
            <a:xfrm flipH="1">
              <a:off x="6942467" y="1796047"/>
              <a:ext cx="352768" cy="665346"/>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grpSp>
      <p:grpSp>
        <p:nvGrpSpPr>
          <p:cNvPr id="30" name="Group 29"/>
          <p:cNvGrpSpPr/>
          <p:nvPr/>
        </p:nvGrpSpPr>
        <p:grpSpPr>
          <a:xfrm>
            <a:off x="2459596" y="2148933"/>
            <a:ext cx="1368152" cy="2376266"/>
            <a:chOff x="935596" y="2420886"/>
            <a:chExt cx="1368152" cy="2376266"/>
          </a:xfrm>
        </p:grpSpPr>
        <p:sp>
          <p:nvSpPr>
            <p:cNvPr id="21" name="Explosion 2 20"/>
            <p:cNvSpPr/>
            <p:nvPr/>
          </p:nvSpPr>
          <p:spPr>
            <a:xfrm>
              <a:off x="935596" y="2420886"/>
              <a:ext cx="1368152" cy="2376266"/>
            </a:xfrm>
            <a:prstGeom prst="irregularSeal2">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rot="17806791">
              <a:off x="835758" y="3451572"/>
              <a:ext cx="1487759" cy="369332"/>
            </a:xfrm>
            <a:prstGeom prst="rect">
              <a:avLst/>
            </a:prstGeom>
            <a:noFill/>
          </p:spPr>
          <p:txBody>
            <a:bodyPr wrap="square" rtlCol="0">
              <a:spAutoFit/>
            </a:bodyPr>
            <a:lstStyle/>
            <a:p>
              <a:r>
                <a:rPr lang="en-US" dirty="0"/>
                <a:t>Combustion</a:t>
              </a:r>
            </a:p>
          </p:txBody>
        </p:sp>
      </p:grpSp>
      <p:grpSp>
        <p:nvGrpSpPr>
          <p:cNvPr id="47" name="Group 46"/>
          <p:cNvGrpSpPr/>
          <p:nvPr/>
        </p:nvGrpSpPr>
        <p:grpSpPr>
          <a:xfrm>
            <a:off x="4151784" y="2148933"/>
            <a:ext cx="396044" cy="2304256"/>
            <a:chOff x="3059832" y="1880828"/>
            <a:chExt cx="522058" cy="2304256"/>
          </a:xfrm>
        </p:grpSpPr>
        <p:cxnSp>
          <p:nvCxnSpPr>
            <p:cNvPr id="10" name="Straight Arrow Connector 9"/>
            <p:cNvCxnSpPr/>
            <p:nvPr/>
          </p:nvCxnSpPr>
          <p:spPr>
            <a:xfrm>
              <a:off x="3059832" y="2672916"/>
              <a:ext cx="522058" cy="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3059832" y="2924944"/>
              <a:ext cx="522058" cy="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059832" y="3176972"/>
              <a:ext cx="522058" cy="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059832" y="3429000"/>
              <a:ext cx="522058" cy="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059832" y="3681028"/>
              <a:ext cx="522058" cy="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059832" y="3933056"/>
              <a:ext cx="522058" cy="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3059832" y="4185084"/>
              <a:ext cx="522058" cy="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059832" y="1880828"/>
              <a:ext cx="522058" cy="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3059832" y="2132856"/>
              <a:ext cx="522058" cy="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3059832" y="2384884"/>
              <a:ext cx="522058" cy="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grpSp>
      <p:sp>
        <p:nvSpPr>
          <p:cNvPr id="51" name="TextBox 50"/>
          <p:cNvSpPr txBox="1"/>
          <p:nvPr/>
        </p:nvSpPr>
        <p:spPr>
          <a:xfrm>
            <a:off x="1055440" y="5193197"/>
            <a:ext cx="9757083" cy="830997"/>
          </a:xfrm>
          <a:prstGeom prst="rect">
            <a:avLst/>
          </a:prstGeom>
          <a:noFill/>
        </p:spPr>
        <p:txBody>
          <a:bodyPr wrap="square" rtlCol="0">
            <a:spAutoFit/>
          </a:bodyPr>
          <a:lstStyle/>
          <a:p>
            <a:r>
              <a:rPr lang="en-US" sz="2400" dirty="0"/>
              <a:t>So, the purpose of a nozzle is to accelerate the flow to its maximum possible velocity…</a:t>
            </a:r>
          </a:p>
        </p:txBody>
      </p:sp>
      <p:grpSp>
        <p:nvGrpSpPr>
          <p:cNvPr id="70" name="Group 69"/>
          <p:cNvGrpSpPr/>
          <p:nvPr/>
        </p:nvGrpSpPr>
        <p:grpSpPr>
          <a:xfrm>
            <a:off x="5555941" y="2220941"/>
            <a:ext cx="831671" cy="2160240"/>
            <a:chOff x="4031940" y="2492894"/>
            <a:chExt cx="831671" cy="2160240"/>
          </a:xfrm>
        </p:grpSpPr>
        <p:cxnSp>
          <p:nvCxnSpPr>
            <p:cNvPr id="46" name="Straight Arrow Connector 45"/>
            <p:cNvCxnSpPr/>
            <p:nvPr/>
          </p:nvCxnSpPr>
          <p:spPr>
            <a:xfrm>
              <a:off x="4103948" y="2492894"/>
              <a:ext cx="720080" cy="36004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V="1">
              <a:off x="4103948" y="4293094"/>
              <a:ext cx="759663" cy="36004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4103948" y="2994026"/>
              <a:ext cx="739871" cy="18002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4031940" y="3573014"/>
              <a:ext cx="803575" cy="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flipV="1">
              <a:off x="4031940" y="4020646"/>
              <a:ext cx="792088" cy="164436"/>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grpSp>
      <p:grpSp>
        <p:nvGrpSpPr>
          <p:cNvPr id="71" name="Group 70"/>
          <p:cNvGrpSpPr/>
          <p:nvPr/>
        </p:nvGrpSpPr>
        <p:grpSpPr>
          <a:xfrm>
            <a:off x="7485872" y="2148933"/>
            <a:ext cx="2282536" cy="2232248"/>
            <a:chOff x="5961872" y="2420886"/>
            <a:chExt cx="2282536" cy="2232248"/>
          </a:xfrm>
        </p:grpSpPr>
        <p:cxnSp>
          <p:nvCxnSpPr>
            <p:cNvPr id="59" name="Straight Arrow Connector 58"/>
            <p:cNvCxnSpPr/>
            <p:nvPr/>
          </p:nvCxnSpPr>
          <p:spPr>
            <a:xfrm flipV="1">
              <a:off x="5976156" y="2420886"/>
              <a:ext cx="2268252" cy="58671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a:off x="5976156" y="4102864"/>
              <a:ext cx="2268252" cy="55027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flipV="1">
              <a:off x="5961872" y="2994026"/>
              <a:ext cx="2268252" cy="306925"/>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flipV="1">
              <a:off x="5976156" y="3555013"/>
              <a:ext cx="2268252" cy="25723"/>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a:off x="5976156" y="3861048"/>
              <a:ext cx="2253968" cy="241816"/>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grpSp>
      <p:sp>
        <p:nvSpPr>
          <p:cNvPr id="41" name="TextBox 40"/>
          <p:cNvSpPr txBox="1"/>
          <p:nvPr/>
        </p:nvSpPr>
        <p:spPr>
          <a:xfrm>
            <a:off x="6499565" y="4148690"/>
            <a:ext cx="828092" cy="369332"/>
          </a:xfrm>
          <a:prstGeom prst="rect">
            <a:avLst/>
          </a:prstGeom>
          <a:noFill/>
        </p:spPr>
        <p:txBody>
          <a:bodyPr wrap="square" rtlCol="0">
            <a:spAutoFit/>
          </a:bodyPr>
          <a:lstStyle/>
          <a:p>
            <a:r>
              <a:rPr lang="en-US" dirty="0"/>
              <a:t>M=1</a:t>
            </a:r>
          </a:p>
        </p:txBody>
      </p:sp>
      <p:sp>
        <p:nvSpPr>
          <p:cNvPr id="44" name="Slide Number Placeholder 43"/>
          <p:cNvSpPr>
            <a:spLocks noGrp="1"/>
          </p:cNvSpPr>
          <p:nvPr>
            <p:ph type="sldNum" sz="quarter" idx="12"/>
          </p:nvPr>
        </p:nvSpPr>
        <p:spPr/>
        <p:txBody>
          <a:bodyPr/>
          <a:lstStyle/>
          <a:p>
            <a:fld id="{88487227-8958-4E79-B61A-144BD44F8463}" type="slidenum">
              <a:rPr lang="en-US" smtClean="0"/>
              <a:pPr/>
              <a:t>8</a:t>
            </a:fld>
            <a:endParaRPr lang="en-US"/>
          </a:p>
        </p:txBody>
      </p:sp>
      <p:sp>
        <p:nvSpPr>
          <p:cNvPr id="52" name="Title 3">
            <a:extLst>
              <a:ext uri="{FF2B5EF4-FFF2-40B4-BE49-F238E27FC236}">
                <a16:creationId xmlns:a16="http://schemas.microsoft.com/office/drawing/2014/main" id="{F6D95128-D105-437E-A0B1-7614DE94AE25}"/>
              </a:ext>
            </a:extLst>
          </p:cNvPr>
          <p:cNvSpPr txBox="1">
            <a:spLocks/>
          </p:cNvSpPr>
          <p:nvPr/>
        </p:nvSpPr>
        <p:spPr>
          <a:xfrm>
            <a:off x="1922988" y="115277"/>
            <a:ext cx="8229600" cy="7159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dirty="0">
                <a:solidFill>
                  <a:srgbClr val="FF0000"/>
                </a:solidFill>
              </a:rPr>
              <a:t>Elements of the Rocket Nozzle</a:t>
            </a:r>
          </a:p>
        </p:txBody>
      </p:sp>
    </p:spTree>
    <p:extLst>
      <p:ext uri="{BB962C8B-B14F-4D97-AF65-F5344CB8AC3E}">
        <p14:creationId xmlns:p14="http://schemas.microsoft.com/office/powerpoint/2010/main" val="403977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p:cNvGrpSpPr/>
          <p:nvPr/>
        </p:nvGrpSpPr>
        <p:grpSpPr>
          <a:xfrm>
            <a:off x="2339990" y="1140823"/>
            <a:ext cx="3359967" cy="3528390"/>
            <a:chOff x="815989" y="1412776"/>
            <a:chExt cx="3359967" cy="3528390"/>
          </a:xfrm>
        </p:grpSpPr>
        <p:sp>
          <p:nvSpPr>
            <p:cNvPr id="8" name="Rectangle 7"/>
            <p:cNvSpPr/>
            <p:nvPr/>
          </p:nvSpPr>
          <p:spPr>
            <a:xfrm>
              <a:off x="815989" y="2240866"/>
              <a:ext cx="3359967" cy="27003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935596" y="1412776"/>
              <a:ext cx="2304256" cy="369332"/>
            </a:xfrm>
            <a:prstGeom prst="rect">
              <a:avLst/>
            </a:prstGeom>
            <a:noFill/>
          </p:spPr>
          <p:txBody>
            <a:bodyPr wrap="square" rtlCol="0">
              <a:spAutoFit/>
            </a:bodyPr>
            <a:lstStyle/>
            <a:p>
              <a:r>
                <a:rPr lang="en-US" dirty="0"/>
                <a:t>Combustion Chamber</a:t>
              </a:r>
            </a:p>
          </p:txBody>
        </p:sp>
        <p:cxnSp>
          <p:nvCxnSpPr>
            <p:cNvPr id="9" name="Straight Connector 8"/>
            <p:cNvCxnSpPr>
              <a:stCxn id="2" idx="2"/>
            </p:cNvCxnSpPr>
            <p:nvPr/>
          </p:nvCxnSpPr>
          <p:spPr>
            <a:xfrm>
              <a:off x="2087724" y="1782108"/>
              <a:ext cx="216024" cy="710786"/>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a:xfrm>
            <a:off x="5019459" y="944725"/>
            <a:ext cx="2736304" cy="3652481"/>
            <a:chOff x="3495459" y="1216677"/>
            <a:chExt cx="2736304" cy="3652481"/>
          </a:xfrm>
        </p:grpSpPr>
        <p:sp>
          <p:nvSpPr>
            <p:cNvPr id="7" name="Trapezoid 6"/>
            <p:cNvSpPr/>
            <p:nvPr/>
          </p:nvSpPr>
          <p:spPr>
            <a:xfrm rot="5400000">
              <a:off x="3365561" y="3134864"/>
              <a:ext cx="2592288" cy="876300"/>
            </a:xfrm>
            <a:prstGeom prst="trapezoid">
              <a:avLst>
                <a:gd name="adj" fmla="val 64794"/>
              </a:avLst>
            </a:prstGeom>
            <a:noFill/>
            <a:ln w="762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3495459" y="1216677"/>
              <a:ext cx="2736304" cy="369332"/>
            </a:xfrm>
            <a:prstGeom prst="rect">
              <a:avLst/>
            </a:prstGeom>
            <a:noFill/>
          </p:spPr>
          <p:txBody>
            <a:bodyPr wrap="square" rtlCol="0">
              <a:spAutoFit/>
            </a:bodyPr>
            <a:lstStyle/>
            <a:p>
              <a:r>
                <a:rPr lang="en-US" dirty="0"/>
                <a:t>Convergent Section</a:t>
              </a:r>
            </a:p>
          </p:txBody>
        </p:sp>
        <p:cxnSp>
          <p:nvCxnSpPr>
            <p:cNvPr id="38" name="Straight Connector 37"/>
            <p:cNvCxnSpPr>
              <a:endCxn id="7" idx="1"/>
            </p:cNvCxnSpPr>
            <p:nvPr/>
          </p:nvCxnSpPr>
          <p:spPr>
            <a:xfrm>
              <a:off x="4365871" y="1625320"/>
              <a:ext cx="295834" cy="935445"/>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p:nvGrpSpPr>
        <p:grpSpPr>
          <a:xfrm>
            <a:off x="6466900" y="1694821"/>
            <a:ext cx="1058400" cy="2326320"/>
            <a:chOff x="4942900" y="1966774"/>
            <a:chExt cx="1058400" cy="2326320"/>
          </a:xfrm>
        </p:grpSpPr>
        <p:sp>
          <p:nvSpPr>
            <p:cNvPr id="6" name="Rectangle 5"/>
            <p:cNvSpPr/>
            <p:nvPr/>
          </p:nvSpPr>
          <p:spPr>
            <a:xfrm>
              <a:off x="5161011" y="2852934"/>
              <a:ext cx="228600" cy="1440160"/>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4942900" y="1966774"/>
              <a:ext cx="1058400" cy="369332"/>
            </a:xfrm>
            <a:prstGeom prst="rect">
              <a:avLst/>
            </a:prstGeom>
            <a:noFill/>
          </p:spPr>
          <p:txBody>
            <a:bodyPr wrap="square" rtlCol="0">
              <a:spAutoFit/>
            </a:bodyPr>
            <a:lstStyle/>
            <a:p>
              <a:r>
                <a:rPr lang="en-US" dirty="0"/>
                <a:t>Throat</a:t>
              </a:r>
            </a:p>
          </p:txBody>
        </p:sp>
        <p:cxnSp>
          <p:nvCxnSpPr>
            <p:cNvPr id="40" name="Straight Connector 39"/>
            <p:cNvCxnSpPr>
              <a:endCxn id="6" idx="0"/>
            </p:cNvCxnSpPr>
            <p:nvPr/>
          </p:nvCxnSpPr>
          <p:spPr>
            <a:xfrm flipH="1">
              <a:off x="5275311" y="2336106"/>
              <a:ext cx="6288" cy="516828"/>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grpSp>
      <p:grpSp>
        <p:nvGrpSpPr>
          <p:cNvPr id="28" name="Group 27"/>
          <p:cNvGrpSpPr/>
          <p:nvPr/>
        </p:nvGrpSpPr>
        <p:grpSpPr>
          <a:xfrm>
            <a:off x="6996101" y="1150342"/>
            <a:ext cx="2944688" cy="3590883"/>
            <a:chOff x="5472101" y="1422294"/>
            <a:chExt cx="2944688" cy="3590883"/>
          </a:xfrm>
        </p:grpSpPr>
        <p:sp>
          <p:nvSpPr>
            <p:cNvPr id="5" name="Trapezoid 4"/>
            <p:cNvSpPr/>
            <p:nvPr/>
          </p:nvSpPr>
          <p:spPr>
            <a:xfrm rot="16200000">
              <a:off x="5484304" y="2084649"/>
              <a:ext cx="2916325" cy="2940732"/>
            </a:xfrm>
            <a:prstGeom prst="trapezoid">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6389705" y="1422294"/>
              <a:ext cx="2027084" cy="369332"/>
            </a:xfrm>
            <a:prstGeom prst="rect">
              <a:avLst/>
            </a:prstGeom>
            <a:noFill/>
          </p:spPr>
          <p:txBody>
            <a:bodyPr wrap="square" rtlCol="0">
              <a:spAutoFit/>
            </a:bodyPr>
            <a:lstStyle/>
            <a:p>
              <a:r>
                <a:rPr lang="en-US" dirty="0"/>
                <a:t>Divergent Section</a:t>
              </a:r>
            </a:p>
          </p:txBody>
        </p:sp>
        <p:cxnSp>
          <p:nvCxnSpPr>
            <p:cNvPr id="42" name="Straight Connector 41"/>
            <p:cNvCxnSpPr>
              <a:endCxn id="5" idx="3"/>
            </p:cNvCxnSpPr>
            <p:nvPr/>
          </p:nvCxnSpPr>
          <p:spPr>
            <a:xfrm flipH="1">
              <a:off x="6942467" y="1796047"/>
              <a:ext cx="352768" cy="665346"/>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grpSp>
      <p:grpSp>
        <p:nvGrpSpPr>
          <p:cNvPr id="30" name="Group 29"/>
          <p:cNvGrpSpPr/>
          <p:nvPr/>
        </p:nvGrpSpPr>
        <p:grpSpPr>
          <a:xfrm>
            <a:off x="2459596" y="2148933"/>
            <a:ext cx="1368152" cy="2376266"/>
            <a:chOff x="935596" y="2420886"/>
            <a:chExt cx="1368152" cy="2376266"/>
          </a:xfrm>
        </p:grpSpPr>
        <p:sp>
          <p:nvSpPr>
            <p:cNvPr id="21" name="Explosion 2 20"/>
            <p:cNvSpPr/>
            <p:nvPr/>
          </p:nvSpPr>
          <p:spPr>
            <a:xfrm>
              <a:off x="935596" y="2420886"/>
              <a:ext cx="1368152" cy="2376266"/>
            </a:xfrm>
            <a:prstGeom prst="irregularSeal2">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rot="17806791">
              <a:off x="835758" y="3451572"/>
              <a:ext cx="1487759" cy="369332"/>
            </a:xfrm>
            <a:prstGeom prst="rect">
              <a:avLst/>
            </a:prstGeom>
            <a:noFill/>
          </p:spPr>
          <p:txBody>
            <a:bodyPr wrap="square" rtlCol="0">
              <a:spAutoFit/>
            </a:bodyPr>
            <a:lstStyle/>
            <a:p>
              <a:r>
                <a:rPr lang="en-US" dirty="0"/>
                <a:t>Combustion</a:t>
              </a:r>
            </a:p>
          </p:txBody>
        </p:sp>
      </p:grpSp>
      <p:grpSp>
        <p:nvGrpSpPr>
          <p:cNvPr id="47" name="Group 46"/>
          <p:cNvGrpSpPr/>
          <p:nvPr/>
        </p:nvGrpSpPr>
        <p:grpSpPr>
          <a:xfrm>
            <a:off x="4151784" y="2148933"/>
            <a:ext cx="396044" cy="2304256"/>
            <a:chOff x="3059832" y="1880828"/>
            <a:chExt cx="522058" cy="2304256"/>
          </a:xfrm>
        </p:grpSpPr>
        <p:cxnSp>
          <p:nvCxnSpPr>
            <p:cNvPr id="10" name="Straight Arrow Connector 9"/>
            <p:cNvCxnSpPr/>
            <p:nvPr/>
          </p:nvCxnSpPr>
          <p:spPr>
            <a:xfrm>
              <a:off x="3059832" y="2672916"/>
              <a:ext cx="522058" cy="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3059832" y="2924944"/>
              <a:ext cx="522058" cy="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059832" y="3176972"/>
              <a:ext cx="522058" cy="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059832" y="3429000"/>
              <a:ext cx="522058" cy="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059832" y="3681028"/>
              <a:ext cx="522058" cy="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059832" y="3933056"/>
              <a:ext cx="522058" cy="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3059832" y="4185084"/>
              <a:ext cx="522058" cy="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059832" y="1880828"/>
              <a:ext cx="522058" cy="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3059832" y="2132856"/>
              <a:ext cx="522058" cy="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3059832" y="2384884"/>
              <a:ext cx="522058" cy="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grpSp>
      <p:grpSp>
        <p:nvGrpSpPr>
          <p:cNvPr id="70" name="Group 69"/>
          <p:cNvGrpSpPr/>
          <p:nvPr/>
        </p:nvGrpSpPr>
        <p:grpSpPr>
          <a:xfrm>
            <a:off x="5555941" y="2220941"/>
            <a:ext cx="831671" cy="2160240"/>
            <a:chOff x="4031940" y="2492894"/>
            <a:chExt cx="831671" cy="2160240"/>
          </a:xfrm>
        </p:grpSpPr>
        <p:cxnSp>
          <p:nvCxnSpPr>
            <p:cNvPr id="46" name="Straight Arrow Connector 45"/>
            <p:cNvCxnSpPr/>
            <p:nvPr/>
          </p:nvCxnSpPr>
          <p:spPr>
            <a:xfrm>
              <a:off x="4103948" y="2492894"/>
              <a:ext cx="720080" cy="36004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V="1">
              <a:off x="4103948" y="4293094"/>
              <a:ext cx="759663" cy="36004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4103948" y="2994026"/>
              <a:ext cx="739871" cy="18002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4031940" y="3573014"/>
              <a:ext cx="803575" cy="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flipV="1">
              <a:off x="4031940" y="4020646"/>
              <a:ext cx="792088" cy="164436"/>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grpSp>
      <p:grpSp>
        <p:nvGrpSpPr>
          <p:cNvPr id="71" name="Group 70"/>
          <p:cNvGrpSpPr/>
          <p:nvPr/>
        </p:nvGrpSpPr>
        <p:grpSpPr>
          <a:xfrm>
            <a:off x="7485872" y="2148933"/>
            <a:ext cx="2282536" cy="2232248"/>
            <a:chOff x="5961872" y="2420886"/>
            <a:chExt cx="2282536" cy="2232248"/>
          </a:xfrm>
        </p:grpSpPr>
        <p:cxnSp>
          <p:nvCxnSpPr>
            <p:cNvPr id="59" name="Straight Arrow Connector 58"/>
            <p:cNvCxnSpPr/>
            <p:nvPr/>
          </p:nvCxnSpPr>
          <p:spPr>
            <a:xfrm flipV="1">
              <a:off x="5976156" y="2420886"/>
              <a:ext cx="2268252" cy="58671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a:off x="5976156" y="4102864"/>
              <a:ext cx="2268252" cy="55027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flipV="1">
              <a:off x="5961872" y="2994026"/>
              <a:ext cx="2268252" cy="306925"/>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flipV="1">
              <a:off x="5976156" y="3555013"/>
              <a:ext cx="2268252" cy="25723"/>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a:off x="5976156" y="3861048"/>
              <a:ext cx="2253968" cy="241816"/>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grpSp>
      <p:sp>
        <p:nvSpPr>
          <p:cNvPr id="41" name="TextBox 40"/>
          <p:cNvSpPr txBox="1"/>
          <p:nvPr/>
        </p:nvSpPr>
        <p:spPr>
          <a:xfrm>
            <a:off x="6499565" y="4148690"/>
            <a:ext cx="828092" cy="369332"/>
          </a:xfrm>
          <a:prstGeom prst="rect">
            <a:avLst/>
          </a:prstGeom>
          <a:noFill/>
        </p:spPr>
        <p:txBody>
          <a:bodyPr wrap="square" rtlCol="0">
            <a:spAutoFit/>
          </a:bodyPr>
          <a:lstStyle/>
          <a:p>
            <a:r>
              <a:rPr lang="en-US" dirty="0"/>
              <a:t>M=1</a:t>
            </a:r>
          </a:p>
        </p:txBody>
      </p:sp>
      <p:sp>
        <p:nvSpPr>
          <p:cNvPr id="44" name="Slide Number Placeholder 43"/>
          <p:cNvSpPr>
            <a:spLocks noGrp="1"/>
          </p:cNvSpPr>
          <p:nvPr>
            <p:ph type="sldNum" sz="quarter" idx="12"/>
          </p:nvPr>
        </p:nvSpPr>
        <p:spPr/>
        <p:txBody>
          <a:bodyPr/>
          <a:lstStyle/>
          <a:p>
            <a:fld id="{88487227-8958-4E79-B61A-144BD44F8463}" type="slidenum">
              <a:rPr lang="en-US" smtClean="0"/>
              <a:pPr/>
              <a:t>9</a:t>
            </a:fld>
            <a:endParaRPr lang="en-US"/>
          </a:p>
        </p:txBody>
      </p:sp>
      <p:grpSp>
        <p:nvGrpSpPr>
          <p:cNvPr id="11" name="Group 10">
            <a:extLst>
              <a:ext uri="{FF2B5EF4-FFF2-40B4-BE49-F238E27FC236}">
                <a16:creationId xmlns:a16="http://schemas.microsoft.com/office/drawing/2014/main" id="{3A3952CD-E4A7-4E35-A8FE-0E158950F442}"/>
              </a:ext>
            </a:extLst>
          </p:cNvPr>
          <p:cNvGrpSpPr/>
          <p:nvPr/>
        </p:nvGrpSpPr>
        <p:grpSpPr>
          <a:xfrm>
            <a:off x="609600" y="2664205"/>
            <a:ext cx="10598967" cy="3359989"/>
            <a:chOff x="609600" y="2664205"/>
            <a:chExt cx="10598967" cy="3359989"/>
          </a:xfrm>
        </p:grpSpPr>
        <p:sp>
          <p:nvSpPr>
            <p:cNvPr id="51" name="TextBox 50"/>
            <p:cNvSpPr txBox="1"/>
            <p:nvPr/>
          </p:nvSpPr>
          <p:spPr>
            <a:xfrm>
              <a:off x="609600" y="5193197"/>
              <a:ext cx="10598967" cy="830997"/>
            </a:xfrm>
            <a:prstGeom prst="rect">
              <a:avLst/>
            </a:prstGeom>
            <a:noFill/>
          </p:spPr>
          <p:txBody>
            <a:bodyPr wrap="square" rtlCol="0">
              <a:spAutoFit/>
            </a:bodyPr>
            <a:lstStyle/>
            <a:p>
              <a:r>
                <a:rPr lang="en-US" sz="2400" dirty="0"/>
                <a:t>This is achieved when the flow is perfectly expanded.  A perfectly expanded flow is where the Exit Pressure (P</a:t>
              </a:r>
              <a:r>
                <a:rPr lang="en-US" sz="2400" baseline="-25000" dirty="0"/>
                <a:t>e</a:t>
              </a:r>
              <a:r>
                <a:rPr lang="en-US" sz="2400" dirty="0"/>
                <a:t>) is equal to the Ambient Pressure (P</a:t>
              </a:r>
              <a:r>
                <a:rPr lang="en-US" sz="2400" baseline="-25000" dirty="0"/>
                <a:t>a</a:t>
              </a:r>
              <a:r>
                <a:rPr lang="en-US" sz="2400" dirty="0"/>
                <a:t>)</a:t>
              </a:r>
            </a:p>
          </p:txBody>
        </p:sp>
        <p:grpSp>
          <p:nvGrpSpPr>
            <p:cNvPr id="3" name="Group 2"/>
            <p:cNvGrpSpPr/>
            <p:nvPr/>
          </p:nvGrpSpPr>
          <p:grpSpPr>
            <a:xfrm>
              <a:off x="9444372" y="2664205"/>
              <a:ext cx="1080120" cy="593486"/>
              <a:chOff x="7920372" y="2664205"/>
              <a:chExt cx="1080120" cy="593486"/>
            </a:xfrm>
          </p:grpSpPr>
          <p:sp>
            <p:nvSpPr>
              <p:cNvPr id="48" name="TextBox 47"/>
              <p:cNvSpPr txBox="1"/>
              <p:nvPr/>
            </p:nvSpPr>
            <p:spPr>
              <a:xfrm>
                <a:off x="7920372" y="2672916"/>
                <a:ext cx="576064" cy="584775"/>
              </a:xfrm>
              <a:prstGeom prst="rect">
                <a:avLst/>
              </a:prstGeom>
              <a:noFill/>
            </p:spPr>
            <p:txBody>
              <a:bodyPr wrap="square" rtlCol="0">
                <a:spAutoFit/>
              </a:bodyPr>
              <a:lstStyle/>
              <a:p>
                <a:r>
                  <a:rPr lang="en-US" sz="3200" dirty="0"/>
                  <a:t>P</a:t>
                </a:r>
                <a:r>
                  <a:rPr lang="en-US" sz="3200" baseline="-25000" dirty="0"/>
                  <a:t>e</a:t>
                </a:r>
              </a:p>
            </p:txBody>
          </p:sp>
          <p:sp>
            <p:nvSpPr>
              <p:cNvPr id="49" name="TextBox 48"/>
              <p:cNvSpPr txBox="1"/>
              <p:nvPr/>
            </p:nvSpPr>
            <p:spPr>
              <a:xfrm>
                <a:off x="8424428" y="2664205"/>
                <a:ext cx="576064" cy="584775"/>
              </a:xfrm>
              <a:prstGeom prst="rect">
                <a:avLst/>
              </a:prstGeom>
              <a:noFill/>
            </p:spPr>
            <p:txBody>
              <a:bodyPr wrap="square" rtlCol="0">
                <a:spAutoFit/>
              </a:bodyPr>
              <a:lstStyle/>
              <a:p>
                <a:r>
                  <a:rPr lang="en-US" sz="3200" dirty="0"/>
                  <a:t>P</a:t>
                </a:r>
                <a:r>
                  <a:rPr lang="en-US" sz="3200" baseline="-25000" dirty="0"/>
                  <a:t>a</a:t>
                </a:r>
              </a:p>
            </p:txBody>
          </p:sp>
        </p:grpSp>
      </p:grpSp>
      <p:sp>
        <p:nvSpPr>
          <p:cNvPr id="55" name="Title 3">
            <a:extLst>
              <a:ext uri="{FF2B5EF4-FFF2-40B4-BE49-F238E27FC236}">
                <a16:creationId xmlns:a16="http://schemas.microsoft.com/office/drawing/2014/main" id="{055E367B-F483-4D4B-8140-629E8B629DB9}"/>
              </a:ext>
            </a:extLst>
          </p:cNvPr>
          <p:cNvSpPr txBox="1">
            <a:spLocks/>
          </p:cNvSpPr>
          <p:nvPr/>
        </p:nvSpPr>
        <p:spPr>
          <a:xfrm>
            <a:off x="1922988" y="115277"/>
            <a:ext cx="8229600" cy="7159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a:solidFill>
                  <a:srgbClr val="FF0000"/>
                </a:solidFill>
              </a:rPr>
              <a:t>Elements of the Rocket Nozzle</a:t>
            </a:r>
            <a:endParaRPr lang="en-US" sz="3600" dirty="0">
              <a:solidFill>
                <a:srgbClr val="FF0000"/>
              </a:solidFill>
            </a:endParaRPr>
          </a:p>
        </p:txBody>
      </p:sp>
    </p:spTree>
    <p:extLst>
      <p:ext uri="{BB962C8B-B14F-4D97-AF65-F5344CB8AC3E}">
        <p14:creationId xmlns:p14="http://schemas.microsoft.com/office/powerpoint/2010/main" val="2033444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365</TotalTime>
  <Words>1227</Words>
  <Application>Microsoft Office PowerPoint</Application>
  <PresentationFormat>Widescreen</PresentationFormat>
  <Paragraphs>135</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Rocket Physics  The Rocket Nozzle</vt:lpstr>
      <vt:lpstr>PowerPoint Presentation</vt:lpstr>
      <vt:lpstr>PowerPoint Presentation</vt:lpstr>
      <vt:lpstr>PowerPoint Presentation</vt:lpstr>
      <vt:lpstr>PowerPoint Presentation</vt:lpstr>
      <vt:lpstr>PowerPoint Presentation</vt:lpstr>
      <vt:lpstr>Elements of the Rocket Nozzle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Rocket Physics The Rocket Nozzle</dc:title>
  <dc:creator>Philip Eberspeaker</dc:creator>
  <cp:lastModifiedBy>Philip Eberspeaker</cp:lastModifiedBy>
  <cp:revision>18</cp:revision>
  <dcterms:created xsi:type="dcterms:W3CDTF">2018-05-06T20:56:57Z</dcterms:created>
  <dcterms:modified xsi:type="dcterms:W3CDTF">2018-07-17T15:55:00Z</dcterms:modified>
</cp:coreProperties>
</file>